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</p:sldMasterIdLst>
  <p:notesMasterIdLst>
    <p:notesMasterId r:id="rId53"/>
  </p:notesMasterIdLst>
  <p:sldIdLst>
    <p:sldId id="256" r:id="rId2"/>
    <p:sldId id="1356" r:id="rId3"/>
    <p:sldId id="257" r:id="rId4"/>
    <p:sldId id="2146848385" r:id="rId5"/>
    <p:sldId id="2146848377" r:id="rId6"/>
    <p:sldId id="2146848230" r:id="rId7"/>
    <p:sldId id="2146848390" r:id="rId8"/>
    <p:sldId id="1404" r:id="rId9"/>
    <p:sldId id="605" r:id="rId10"/>
    <p:sldId id="2146848386" r:id="rId11"/>
    <p:sldId id="2146848392" r:id="rId12"/>
    <p:sldId id="2146848393" r:id="rId13"/>
    <p:sldId id="2146848380" r:id="rId14"/>
    <p:sldId id="650" r:id="rId15"/>
    <p:sldId id="2146848389" r:id="rId16"/>
    <p:sldId id="2146848388" r:id="rId17"/>
    <p:sldId id="276" r:id="rId18"/>
    <p:sldId id="1381" r:id="rId19"/>
    <p:sldId id="837" r:id="rId20"/>
    <p:sldId id="2146848381" r:id="rId21"/>
    <p:sldId id="2146848395" r:id="rId22"/>
    <p:sldId id="275" r:id="rId23"/>
    <p:sldId id="258" r:id="rId24"/>
    <p:sldId id="259" r:id="rId25"/>
    <p:sldId id="2146848232" r:id="rId26"/>
    <p:sldId id="1346" r:id="rId27"/>
    <p:sldId id="1369" r:id="rId28"/>
    <p:sldId id="1371" r:id="rId29"/>
    <p:sldId id="1367" r:id="rId30"/>
    <p:sldId id="1374" r:id="rId31"/>
    <p:sldId id="1400" r:id="rId32"/>
    <p:sldId id="264" r:id="rId33"/>
    <p:sldId id="2146848374" r:id="rId34"/>
    <p:sldId id="2146848334" r:id="rId35"/>
    <p:sldId id="281" r:id="rId36"/>
    <p:sldId id="2146848330" r:id="rId37"/>
    <p:sldId id="265984" r:id="rId38"/>
    <p:sldId id="265986" r:id="rId39"/>
    <p:sldId id="2146848370" r:id="rId40"/>
    <p:sldId id="2146848371" r:id="rId41"/>
    <p:sldId id="2146848284" r:id="rId42"/>
    <p:sldId id="2146848275" r:id="rId43"/>
    <p:sldId id="2146848292" r:id="rId44"/>
    <p:sldId id="1550" r:id="rId45"/>
    <p:sldId id="1551" r:id="rId46"/>
    <p:sldId id="266" r:id="rId47"/>
    <p:sldId id="271" r:id="rId48"/>
    <p:sldId id="273" r:id="rId49"/>
    <p:sldId id="2146848384" r:id="rId50"/>
    <p:sldId id="2146848394" r:id="rId51"/>
    <p:sldId id="1353" r:id="rId5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257D"/>
    <a:srgbClr val="3A19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502F0A-099E-44F7-BD22-341A56424D7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1316A1-9139-4C86-A0C4-EF8809C7D612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tr-TR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R/R TCL tedavisinde tek ajanlar ile  kombinasyon kemoterapileri </a:t>
          </a:r>
          <a:r>
            <a:rPr lang="tr-TR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benzer yanıt oranlarına sahiptir. </a:t>
          </a:r>
          <a:endParaRPr lang="en-US" dirty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C9134FE-EB02-4802-A512-8F038D679A19}" type="parTrans" cxnId="{2AA9A436-3EDF-428E-B57C-9E4101D8421D}">
      <dgm:prSet/>
      <dgm:spPr/>
      <dgm:t>
        <a:bodyPr/>
        <a:lstStyle/>
        <a:p>
          <a:endParaRPr lang="en-US"/>
        </a:p>
      </dgm:t>
    </dgm:pt>
    <dgm:pt modelId="{1AB48AB7-1771-445C-B202-BEEF0AD1B134}" type="sibTrans" cxnId="{2AA9A436-3EDF-428E-B57C-9E4101D8421D}">
      <dgm:prSet/>
      <dgm:spPr/>
      <dgm:t>
        <a:bodyPr/>
        <a:lstStyle/>
        <a:p>
          <a:endParaRPr lang="en-US"/>
        </a:p>
      </dgm:t>
    </dgm:pt>
    <dgm:pt modelId="{89512CCB-1CA5-4B34-9566-DA51919BF1E7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tr-TR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Tek ajan tedavilerinin primer refrakter hastalarda en az kombinasyon kemoterapileri kadar nakile uygun hastalarda </a:t>
          </a:r>
          <a:r>
            <a:rPr lang="tr-TR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iyi bir köprü tedavisi olabileceği gösterilmiştir</a:t>
          </a:r>
          <a:endParaRPr lang="en-US" dirty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C1A9C53-F2D2-414F-BA23-D3F0DF381D8E}" type="parTrans" cxnId="{0AEB4C2D-23E0-4E8F-98A5-F8B7CFD87AC3}">
      <dgm:prSet/>
      <dgm:spPr/>
      <dgm:t>
        <a:bodyPr/>
        <a:lstStyle/>
        <a:p>
          <a:endParaRPr lang="en-US"/>
        </a:p>
      </dgm:t>
    </dgm:pt>
    <dgm:pt modelId="{AC53F154-34B6-4E26-A530-53BC46066C57}" type="sibTrans" cxnId="{0AEB4C2D-23E0-4E8F-98A5-F8B7CFD87AC3}">
      <dgm:prSet/>
      <dgm:spPr/>
      <dgm:t>
        <a:bodyPr/>
        <a:lstStyle/>
        <a:p>
          <a:endParaRPr lang="en-US"/>
        </a:p>
      </dgm:t>
    </dgm:pt>
    <dgm:pt modelId="{BF7D76E5-EC9E-4E62-B49F-E34DA5CE0D03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tr-TR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T foliküler </a:t>
          </a:r>
          <a:r>
            <a:rPr lang="tr-TR" b="1" dirty="0" err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helper</a:t>
          </a:r>
          <a:r>
            <a:rPr lang="tr-TR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 hücreden köken alan spesifik PTCL alt tipleri HDAC inhibitörlerinden diğer tedavilere kıyasla daha iyi yanıt alabilir. </a:t>
          </a:r>
          <a:endParaRPr lang="en-US" dirty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2BB354F-C2F2-4DF7-A128-207C33A06673}" type="parTrans" cxnId="{A2F2E629-9463-4477-803E-DD49DF381D72}">
      <dgm:prSet/>
      <dgm:spPr/>
      <dgm:t>
        <a:bodyPr/>
        <a:lstStyle/>
        <a:p>
          <a:endParaRPr lang="en-US"/>
        </a:p>
      </dgm:t>
    </dgm:pt>
    <dgm:pt modelId="{B6BC187F-3AA6-4FB1-878A-BC972EF0C5F6}" type="sibTrans" cxnId="{A2F2E629-9463-4477-803E-DD49DF381D72}">
      <dgm:prSet/>
      <dgm:spPr/>
      <dgm:t>
        <a:bodyPr/>
        <a:lstStyle/>
        <a:p>
          <a:endParaRPr lang="en-US"/>
        </a:p>
      </dgm:t>
    </dgm:pt>
    <dgm:pt modelId="{1F8B34E2-97AD-4382-9C1C-3C0C7434175F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tr-TR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Tek ajanlar kemoterapi rejimlerine alternatif olarak ayaktan tedavide </a:t>
          </a:r>
          <a:r>
            <a:rPr lang="tr-TR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daha cazip. </a:t>
          </a:r>
          <a:endParaRPr lang="en-US" dirty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C84C1C1-D20B-4BEA-AD4A-C3A3321E26B0}" type="parTrans" cxnId="{F43F3A0A-7DDD-4D43-810F-5B20EEAA7975}">
      <dgm:prSet/>
      <dgm:spPr/>
      <dgm:t>
        <a:bodyPr/>
        <a:lstStyle/>
        <a:p>
          <a:endParaRPr lang="en-US"/>
        </a:p>
      </dgm:t>
    </dgm:pt>
    <dgm:pt modelId="{ABC32D16-E879-4487-A8F4-121935C9C933}" type="sibTrans" cxnId="{F43F3A0A-7DDD-4D43-810F-5B20EEAA7975}">
      <dgm:prSet/>
      <dgm:spPr/>
      <dgm:t>
        <a:bodyPr/>
        <a:lstStyle/>
        <a:p>
          <a:endParaRPr lang="en-US"/>
        </a:p>
      </dgm:t>
    </dgm:pt>
    <dgm:pt modelId="{489792A9-4730-3A46-99DA-48E5BF515225}" type="pres">
      <dgm:prSet presAssocID="{42502F0A-099E-44F7-BD22-341A56424D7D}" presName="linear" presStyleCnt="0">
        <dgm:presLayoutVars>
          <dgm:animLvl val="lvl"/>
          <dgm:resizeHandles val="exact"/>
        </dgm:presLayoutVars>
      </dgm:prSet>
      <dgm:spPr/>
    </dgm:pt>
    <dgm:pt modelId="{B185B5E7-1BE4-9F4F-A721-193811E5B855}" type="pres">
      <dgm:prSet presAssocID="{1D1316A1-9139-4C86-A0C4-EF8809C7D61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4E7132E-AAAB-3446-91A5-19E8CBA53DFF}" type="pres">
      <dgm:prSet presAssocID="{1AB48AB7-1771-445C-B202-BEEF0AD1B134}" presName="spacer" presStyleCnt="0"/>
      <dgm:spPr/>
    </dgm:pt>
    <dgm:pt modelId="{2BE8F42B-8825-5F4D-A0D2-DC554ECF2F54}" type="pres">
      <dgm:prSet presAssocID="{89512CCB-1CA5-4B34-9566-DA51919BF1E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66712C2-A083-0C4E-9B72-6AB187BD79E6}" type="pres">
      <dgm:prSet presAssocID="{AC53F154-34B6-4E26-A530-53BC46066C57}" presName="spacer" presStyleCnt="0"/>
      <dgm:spPr/>
    </dgm:pt>
    <dgm:pt modelId="{E24EC6E7-C809-CB48-802E-7A340D39F21D}" type="pres">
      <dgm:prSet presAssocID="{BF7D76E5-EC9E-4E62-B49F-E34DA5CE0D0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214082B-983B-8845-B4BC-6BDB145B520B}" type="pres">
      <dgm:prSet presAssocID="{B6BC187F-3AA6-4FB1-878A-BC972EF0C5F6}" presName="spacer" presStyleCnt="0"/>
      <dgm:spPr/>
    </dgm:pt>
    <dgm:pt modelId="{2414C77A-A3E3-9748-A684-79F811D66B05}" type="pres">
      <dgm:prSet presAssocID="{1F8B34E2-97AD-4382-9C1C-3C0C7434175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2F8D708-EB1D-4442-AE3D-C0FF8FEDC417}" type="presOf" srcId="{1F8B34E2-97AD-4382-9C1C-3C0C7434175F}" destId="{2414C77A-A3E3-9748-A684-79F811D66B05}" srcOrd="0" destOrd="0" presId="urn:microsoft.com/office/officeart/2005/8/layout/vList2"/>
    <dgm:cxn modelId="{F43F3A0A-7DDD-4D43-810F-5B20EEAA7975}" srcId="{42502F0A-099E-44F7-BD22-341A56424D7D}" destId="{1F8B34E2-97AD-4382-9C1C-3C0C7434175F}" srcOrd="3" destOrd="0" parTransId="{BC84C1C1-D20B-4BEA-AD4A-C3A3321E26B0}" sibTransId="{ABC32D16-E879-4487-A8F4-121935C9C933}"/>
    <dgm:cxn modelId="{A2F2E629-9463-4477-803E-DD49DF381D72}" srcId="{42502F0A-099E-44F7-BD22-341A56424D7D}" destId="{BF7D76E5-EC9E-4E62-B49F-E34DA5CE0D03}" srcOrd="2" destOrd="0" parTransId="{92BB354F-C2F2-4DF7-A128-207C33A06673}" sibTransId="{B6BC187F-3AA6-4FB1-878A-BC972EF0C5F6}"/>
    <dgm:cxn modelId="{0AEB4C2D-23E0-4E8F-98A5-F8B7CFD87AC3}" srcId="{42502F0A-099E-44F7-BD22-341A56424D7D}" destId="{89512CCB-1CA5-4B34-9566-DA51919BF1E7}" srcOrd="1" destOrd="0" parTransId="{9C1A9C53-F2D2-414F-BA23-D3F0DF381D8E}" sibTransId="{AC53F154-34B6-4E26-A530-53BC46066C57}"/>
    <dgm:cxn modelId="{8687D32D-45BF-484C-9079-0A07AC93B259}" type="presOf" srcId="{BF7D76E5-EC9E-4E62-B49F-E34DA5CE0D03}" destId="{E24EC6E7-C809-CB48-802E-7A340D39F21D}" srcOrd="0" destOrd="0" presId="urn:microsoft.com/office/officeart/2005/8/layout/vList2"/>
    <dgm:cxn modelId="{2AA9A436-3EDF-428E-B57C-9E4101D8421D}" srcId="{42502F0A-099E-44F7-BD22-341A56424D7D}" destId="{1D1316A1-9139-4C86-A0C4-EF8809C7D612}" srcOrd="0" destOrd="0" parTransId="{7C9134FE-EB02-4802-A512-8F038D679A19}" sibTransId="{1AB48AB7-1771-445C-B202-BEEF0AD1B134}"/>
    <dgm:cxn modelId="{D14FAC9A-D98D-2640-91EF-A59D91EBC50F}" type="presOf" srcId="{89512CCB-1CA5-4B34-9566-DA51919BF1E7}" destId="{2BE8F42B-8825-5F4D-A0D2-DC554ECF2F54}" srcOrd="0" destOrd="0" presId="urn:microsoft.com/office/officeart/2005/8/layout/vList2"/>
    <dgm:cxn modelId="{7EAA68A7-8461-654A-A335-E82332774E8B}" type="presOf" srcId="{42502F0A-099E-44F7-BD22-341A56424D7D}" destId="{489792A9-4730-3A46-99DA-48E5BF515225}" srcOrd="0" destOrd="0" presId="urn:microsoft.com/office/officeart/2005/8/layout/vList2"/>
    <dgm:cxn modelId="{CD7940DB-998D-6A4E-822B-C5A414F0D82E}" type="presOf" srcId="{1D1316A1-9139-4C86-A0C4-EF8809C7D612}" destId="{B185B5E7-1BE4-9F4F-A721-193811E5B855}" srcOrd="0" destOrd="0" presId="urn:microsoft.com/office/officeart/2005/8/layout/vList2"/>
    <dgm:cxn modelId="{8C0D5D2B-5370-B64A-8D9E-4A85D4105C02}" type="presParOf" srcId="{489792A9-4730-3A46-99DA-48E5BF515225}" destId="{B185B5E7-1BE4-9F4F-A721-193811E5B855}" srcOrd="0" destOrd="0" presId="urn:microsoft.com/office/officeart/2005/8/layout/vList2"/>
    <dgm:cxn modelId="{F19BEBBA-A723-CD4B-9563-415CABAD4233}" type="presParOf" srcId="{489792A9-4730-3A46-99DA-48E5BF515225}" destId="{B4E7132E-AAAB-3446-91A5-19E8CBA53DFF}" srcOrd="1" destOrd="0" presId="urn:microsoft.com/office/officeart/2005/8/layout/vList2"/>
    <dgm:cxn modelId="{AE8210A4-A2D9-BF41-92B5-C9F4A626FC86}" type="presParOf" srcId="{489792A9-4730-3A46-99DA-48E5BF515225}" destId="{2BE8F42B-8825-5F4D-A0D2-DC554ECF2F54}" srcOrd="2" destOrd="0" presId="urn:microsoft.com/office/officeart/2005/8/layout/vList2"/>
    <dgm:cxn modelId="{04C2C28E-11E3-BC4E-A681-0D113786ED16}" type="presParOf" srcId="{489792A9-4730-3A46-99DA-48E5BF515225}" destId="{E66712C2-A083-0C4E-9B72-6AB187BD79E6}" srcOrd="3" destOrd="0" presId="urn:microsoft.com/office/officeart/2005/8/layout/vList2"/>
    <dgm:cxn modelId="{A4B0BB5F-EE3F-1E47-8C83-E8580C7C7B2C}" type="presParOf" srcId="{489792A9-4730-3A46-99DA-48E5BF515225}" destId="{E24EC6E7-C809-CB48-802E-7A340D39F21D}" srcOrd="4" destOrd="0" presId="urn:microsoft.com/office/officeart/2005/8/layout/vList2"/>
    <dgm:cxn modelId="{3771A540-C8C8-584D-929F-49DC8C384A65}" type="presParOf" srcId="{489792A9-4730-3A46-99DA-48E5BF515225}" destId="{5214082B-983B-8845-B4BC-6BDB145B520B}" srcOrd="5" destOrd="0" presId="urn:microsoft.com/office/officeart/2005/8/layout/vList2"/>
    <dgm:cxn modelId="{60FBFEEA-79C9-F44A-A454-F4D3CB234BA2}" type="presParOf" srcId="{489792A9-4730-3A46-99DA-48E5BF515225}" destId="{2414C77A-A3E3-9748-A684-79F811D66B0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85B5E7-1BE4-9F4F-A721-193811E5B855}">
      <dsp:nvSpPr>
        <dsp:cNvPr id="0" name=""/>
        <dsp:cNvSpPr/>
      </dsp:nvSpPr>
      <dsp:spPr>
        <a:xfrm>
          <a:off x="0" y="418424"/>
          <a:ext cx="6465026" cy="556920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R/R TCL tedavisinde tek ajanlar ile  kombinasyon kemoterapileri </a:t>
          </a:r>
          <a:r>
            <a:rPr lang="tr-TR" sz="1400" b="1" kern="1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benzer yanıt oranlarına sahiptir. </a:t>
          </a:r>
          <a:endParaRPr lang="en-US" sz="1400" kern="1200" dirty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7187" y="445611"/>
        <a:ext cx="6410652" cy="502546"/>
      </dsp:txXfrm>
    </dsp:sp>
    <dsp:sp modelId="{2BE8F42B-8825-5F4D-A0D2-DC554ECF2F54}">
      <dsp:nvSpPr>
        <dsp:cNvPr id="0" name=""/>
        <dsp:cNvSpPr/>
      </dsp:nvSpPr>
      <dsp:spPr>
        <a:xfrm>
          <a:off x="0" y="1015664"/>
          <a:ext cx="6465026" cy="556920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Tek ajan tedavilerinin primer refrakter hastalarda en az kombinasyon kemoterapileri kadar nakile uygun hastalarda </a:t>
          </a:r>
          <a:r>
            <a:rPr lang="tr-TR" sz="1400" b="1" kern="1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iyi bir köprü tedavisi olabileceği gösterilmiştir</a:t>
          </a:r>
          <a:endParaRPr lang="en-US" sz="1400" kern="1200" dirty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7187" y="1042851"/>
        <a:ext cx="6410652" cy="502546"/>
      </dsp:txXfrm>
    </dsp:sp>
    <dsp:sp modelId="{E24EC6E7-C809-CB48-802E-7A340D39F21D}">
      <dsp:nvSpPr>
        <dsp:cNvPr id="0" name=""/>
        <dsp:cNvSpPr/>
      </dsp:nvSpPr>
      <dsp:spPr>
        <a:xfrm>
          <a:off x="0" y="1612904"/>
          <a:ext cx="6465026" cy="556920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kern="1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T foliküler </a:t>
          </a:r>
          <a:r>
            <a:rPr lang="tr-TR" sz="1400" b="1" kern="1200" dirty="0" err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helper</a:t>
          </a:r>
          <a:r>
            <a:rPr lang="tr-TR" sz="1400" b="1" kern="1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 hücreden köken alan spesifik PTCL alt tipleri HDAC inhibitörlerinden diğer tedavilere kıyasla daha iyi yanıt alabilir. </a:t>
          </a:r>
          <a:endParaRPr lang="en-US" sz="1400" kern="1200" dirty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7187" y="1640091"/>
        <a:ext cx="6410652" cy="502546"/>
      </dsp:txXfrm>
    </dsp:sp>
    <dsp:sp modelId="{2414C77A-A3E3-9748-A684-79F811D66B05}">
      <dsp:nvSpPr>
        <dsp:cNvPr id="0" name=""/>
        <dsp:cNvSpPr/>
      </dsp:nvSpPr>
      <dsp:spPr>
        <a:xfrm>
          <a:off x="0" y="2210144"/>
          <a:ext cx="6465026" cy="556920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kern="1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Tek ajanlar kemoterapi rejimlerine alternatif olarak ayaktan tedavide </a:t>
          </a:r>
          <a:r>
            <a:rPr lang="tr-TR" sz="1400" kern="1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daha cazip. </a:t>
          </a:r>
          <a:endParaRPr lang="en-US" sz="1400" kern="1200" dirty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7187" y="2237331"/>
        <a:ext cx="6410652" cy="502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ACAED-99BC-4597-B825-A00C880FEE73}" type="datetimeFigureOut">
              <a:rPr lang="tr-TR" smtClean="0"/>
              <a:t>26.04.2025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A88E69-4EE1-4BE8-93E5-27C9626DCF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787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>
          <a:xfrm>
            <a:off x="712788" y="395288"/>
            <a:ext cx="5432425" cy="305593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853941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Tm</a:t>
            </a:r>
            <a:r>
              <a:rPr lang="tr-TR" dirty="0"/>
              <a:t> </a:t>
            </a:r>
            <a:r>
              <a:rPr lang="tr-TR" dirty="0" err="1"/>
              <a:t>mikroçevresi</a:t>
            </a:r>
            <a:r>
              <a:rPr lang="tr-TR" dirty="0"/>
              <a:t>: lenfoma gelişimi sadece tümör otonomisine değil, bu hücrelerin </a:t>
            </a:r>
            <a:r>
              <a:rPr lang="tr-TR" dirty="0" err="1"/>
              <a:t>mikroçevre</a:t>
            </a:r>
            <a:r>
              <a:rPr lang="tr-TR" dirty="0"/>
              <a:t> ile etkileşimine de bağlı </a:t>
            </a:r>
          </a:p>
          <a:p>
            <a:r>
              <a:rPr lang="tr-TR" dirty="0"/>
              <a:t>MDR: hücre membranında ilaç transportunu sağlayan proteinlerle ilişkili</a:t>
            </a:r>
          </a:p>
          <a:p>
            <a:r>
              <a:rPr lang="tr-TR" dirty="0"/>
              <a:t>Epigenetik: tümör hücresindeki mevcut genlerin ekspresyonu</a:t>
            </a:r>
          </a:p>
          <a:p>
            <a:r>
              <a:rPr lang="tr-TR" dirty="0" err="1"/>
              <a:t>mRNA:farklı</a:t>
            </a:r>
            <a:r>
              <a:rPr lang="tr-TR" dirty="0"/>
              <a:t> miRNA </a:t>
            </a:r>
            <a:r>
              <a:rPr lang="tr-TR" dirty="0" err="1"/>
              <a:t>ların</a:t>
            </a:r>
            <a:r>
              <a:rPr lang="tr-TR" dirty="0"/>
              <a:t> varlığı farklı sinyal yolakları ile T hücrelerinin </a:t>
            </a:r>
            <a:r>
              <a:rPr lang="tr-TR" dirty="0" err="1"/>
              <a:t>prolşferasyon</a:t>
            </a:r>
            <a:r>
              <a:rPr lang="tr-TR" dirty="0"/>
              <a:t> ve </a:t>
            </a:r>
            <a:r>
              <a:rPr lang="tr-TR" dirty="0" err="1"/>
              <a:t>diferensiasyonunu</a:t>
            </a:r>
            <a:r>
              <a:rPr lang="tr-TR" dirty="0"/>
              <a:t> etkiliyor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A88E69-4EE1-4BE8-93E5-27C9626DCF74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1013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2788" y="395288"/>
            <a:ext cx="5432425" cy="3055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dirty="0" err="1"/>
              <a:t>Brentuksimab’ın</a:t>
            </a:r>
            <a:r>
              <a:rPr lang="tr-TR" sz="1200" dirty="0"/>
              <a:t> ayrıca ikinci basamak haricinde; </a:t>
            </a:r>
            <a:r>
              <a:rPr lang="tr-TR" sz="1200" kern="1200" dirty="0"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ilk basamakta CHP ile kombine veya ikinci basamakta daha önce bir seri çoklu ajan kemoterapisi almış </a:t>
            </a:r>
            <a:r>
              <a:rPr lang="tr-TR" sz="1200" kern="1200" dirty="0" err="1"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ABHL’li</a:t>
            </a:r>
            <a:r>
              <a:rPr lang="tr-TR" sz="1200" kern="1200" dirty="0"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 hastalarda </a:t>
            </a:r>
            <a:r>
              <a:rPr lang="tr-TR" sz="1200" kern="1200" dirty="0" err="1"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brentuksimab</a:t>
            </a:r>
            <a:r>
              <a:rPr lang="tr-TR" sz="1200" kern="1200" dirty="0"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vedotinin</a:t>
            </a:r>
            <a:r>
              <a:rPr lang="tr-TR" sz="1200" kern="1200" dirty="0"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 onayı mevcuttur</a:t>
            </a:r>
          </a:p>
          <a:p>
            <a:r>
              <a:rPr lang="tr-TR" sz="1200" kern="1200" dirty="0"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Diğer ajanların ise bir seri çoklu kemoterapi aldıktan sonra </a:t>
            </a:r>
            <a:r>
              <a:rPr lang="tr-TR" sz="1200" kern="1200" dirty="0" err="1"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relaps</a:t>
            </a:r>
            <a:r>
              <a:rPr lang="tr-TR" sz="1200" kern="1200" dirty="0"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 olmuş hastalarda onayı bulunmaktadır.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536F2-51ED-4A29-9626-A5D9452F08C9}" type="slidenum">
              <a:rPr lang="id-ID" smtClean="0"/>
              <a:pPr/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84966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8B1FD-AF78-7756-07BE-90C92AA53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652CBE64-E603-529E-2C53-FC8FBCBA1D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E8BCCA1B-CBE6-C51A-9E4A-826B046853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Diğer yeni </a:t>
            </a:r>
            <a:r>
              <a:rPr lang="tr-TR" dirty="0" err="1"/>
              <a:t>ajanlaradan</a:t>
            </a:r>
            <a:r>
              <a:rPr lang="tr-TR" dirty="0"/>
              <a:t> farklı olarak birinci basamakta BV-CHP olarak onayı var. Ama r/r için Kök hücre nakli için köprü olarak kullanılabilir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035561F-37B2-CF86-F617-E6B9B5C7BD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A88E69-4EE1-4BE8-93E5-27C9626DCF74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62464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Diğer yeni </a:t>
            </a:r>
            <a:r>
              <a:rPr lang="tr-TR" dirty="0" err="1"/>
              <a:t>ajanlaradan</a:t>
            </a:r>
            <a:r>
              <a:rPr lang="tr-TR" dirty="0"/>
              <a:t> farklı olarak birinci basamakta BV-CHP olarak onayı var. Ama r/r için Kök hücre nakli için köprü olarak kullanılabilir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A88E69-4EE1-4BE8-93E5-27C9626DCF74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46871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6700" y="3759282"/>
            <a:ext cx="6324600" cy="5111586"/>
          </a:xfrm>
        </p:spPr>
        <p:txBody>
          <a:bodyPr/>
          <a:lstStyle/>
          <a:p>
            <a:r>
              <a:rPr lang="tr-TR" sz="1600" dirty="0" err="1"/>
              <a:t>Romidepsin</a:t>
            </a:r>
            <a:r>
              <a:rPr lang="tr-TR" sz="1600" dirty="0"/>
              <a:t> faz 2 çalışmalarda etkili bulunmuş, ancak faz 3 çalışmalarda </a:t>
            </a:r>
            <a:r>
              <a:rPr lang="tr-TR" sz="1600" dirty="0" err="1"/>
              <a:t>CHOP’a</a:t>
            </a:r>
            <a:r>
              <a:rPr lang="tr-TR" sz="1600" dirty="0"/>
              <a:t> eklenmesi ile PFS avantajı sağlamadığı gösterilememiştir</a:t>
            </a:r>
          </a:p>
          <a:p>
            <a:r>
              <a:rPr lang="tr-TR" sz="1600" dirty="0"/>
              <a:t>2022 yılında FDA  r/r PTCL için onayı geri çekmiş</a:t>
            </a:r>
          </a:p>
          <a:p>
            <a:pPr lvl="0">
              <a:spcBef>
                <a:spcPts val="300"/>
              </a:spcBef>
            </a:pPr>
            <a:endParaRPr lang="en-US" sz="900" b="0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1D19AB44-DDA2-46E3-B7E6-8ECF204E7D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2788" y="395288"/>
            <a:ext cx="5432425" cy="3055937"/>
          </a:xfrm>
        </p:spPr>
      </p:sp>
    </p:spTree>
    <p:extLst>
      <p:ext uri="{BB962C8B-B14F-4D97-AF65-F5344CB8AC3E}">
        <p14:creationId xmlns:p14="http://schemas.microsoft.com/office/powerpoint/2010/main" val="14083550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b="1" dirty="0"/>
              <a:t>62 farklı merkezde çalışma yürütülmüştür.</a:t>
            </a:r>
          </a:p>
          <a:p>
            <a:endParaRPr lang="en-US" b="1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1E703CC4-7648-4B14-AF7D-1AAC207BC5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2788" y="395288"/>
            <a:ext cx="5432425" cy="3055937"/>
          </a:xfrm>
        </p:spPr>
      </p:sp>
    </p:spTree>
    <p:extLst>
      <p:ext uri="{BB962C8B-B14F-4D97-AF65-F5344CB8AC3E}">
        <p14:creationId xmlns:p14="http://schemas.microsoft.com/office/powerpoint/2010/main" val="29599272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Belief </a:t>
            </a:r>
            <a:r>
              <a:rPr lang="en-US" dirty="0" err="1"/>
              <a:t>çalışmasında</a:t>
            </a:r>
            <a:r>
              <a:rPr lang="en-US" dirty="0"/>
              <a:t>, PTHL </a:t>
            </a:r>
            <a:r>
              <a:rPr lang="en-US" dirty="0" err="1"/>
              <a:t>nın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sık</a:t>
            </a:r>
            <a:r>
              <a:rPr lang="en-US" dirty="0"/>
              <a:t> </a:t>
            </a:r>
            <a:r>
              <a:rPr lang="en-US" dirty="0" err="1"/>
              <a:t>görülen</a:t>
            </a:r>
            <a:r>
              <a:rPr lang="en-US" dirty="0"/>
              <a:t> alt </a:t>
            </a:r>
            <a:r>
              <a:rPr lang="en-US" dirty="0" err="1"/>
              <a:t>tipinden</a:t>
            </a:r>
            <a:r>
              <a:rPr lang="en-US" dirty="0"/>
              <a:t> </a:t>
            </a:r>
            <a:r>
              <a:rPr lang="en-US" dirty="0" err="1"/>
              <a:t>hastalar</a:t>
            </a:r>
            <a:r>
              <a:rPr lang="en-US" dirty="0"/>
              <a:t> </a:t>
            </a:r>
            <a:r>
              <a:rPr lang="en-US" dirty="0" err="1"/>
              <a:t>dahil</a:t>
            </a:r>
            <a:r>
              <a:rPr lang="en-US" dirty="0"/>
              <a:t> </a:t>
            </a:r>
            <a:r>
              <a:rPr lang="en-US" dirty="0" err="1"/>
              <a:t>edilmiştir</a:t>
            </a:r>
            <a:r>
              <a:rPr lang="en-US" dirty="0"/>
              <a:t>.</a:t>
            </a:r>
          </a:p>
          <a:p>
            <a:r>
              <a:rPr lang="en-US" dirty="0"/>
              <a:t>Belief </a:t>
            </a:r>
            <a:r>
              <a:rPr lang="en-US" dirty="0" err="1"/>
              <a:t>çalışmasına</a:t>
            </a:r>
            <a:r>
              <a:rPr lang="en-US" dirty="0"/>
              <a:t>, </a:t>
            </a:r>
            <a:r>
              <a:rPr lang="en-US" dirty="0" err="1"/>
              <a:t>mikozis</a:t>
            </a:r>
            <a:r>
              <a:rPr lang="en-US" dirty="0"/>
              <a:t> </a:t>
            </a:r>
            <a:r>
              <a:rPr lang="en-US" dirty="0" err="1"/>
              <a:t>fungoides&amp;sezary</a:t>
            </a:r>
            <a:r>
              <a:rPr lang="en-US" dirty="0"/>
              <a:t> </a:t>
            </a:r>
            <a:r>
              <a:rPr lang="en-US" dirty="0" err="1"/>
              <a:t>sendromu</a:t>
            </a:r>
            <a:r>
              <a:rPr lang="en-US" dirty="0"/>
              <a:t> </a:t>
            </a:r>
            <a:r>
              <a:rPr lang="en-US" dirty="0" err="1"/>
              <a:t>hastaları</a:t>
            </a:r>
            <a:r>
              <a:rPr lang="en-US" dirty="0"/>
              <a:t> </a:t>
            </a:r>
            <a:r>
              <a:rPr lang="en-US" dirty="0" err="1"/>
              <a:t>dahil</a:t>
            </a:r>
            <a:r>
              <a:rPr lang="en-US" dirty="0"/>
              <a:t> </a:t>
            </a:r>
            <a:r>
              <a:rPr lang="en-US" dirty="0" err="1"/>
              <a:t>edilmemiştir</a:t>
            </a:r>
            <a:r>
              <a:rPr lang="en-US" dirty="0"/>
              <a:t>.</a:t>
            </a:r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1E703CC4-7648-4B14-AF7D-1AAC207BC5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2788" y="395288"/>
            <a:ext cx="5432425" cy="3055937"/>
          </a:xfrm>
        </p:spPr>
      </p:sp>
    </p:spTree>
    <p:extLst>
      <p:ext uri="{BB962C8B-B14F-4D97-AF65-F5344CB8AC3E}">
        <p14:creationId xmlns:p14="http://schemas.microsoft.com/office/powerpoint/2010/main" val="21095611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Hastaların %88’inde BELEODAQ </a:t>
            </a:r>
            <a:r>
              <a:rPr lang="en-US" dirty="0" err="1"/>
              <a:t>tedavisi</a:t>
            </a:r>
            <a:r>
              <a:rPr lang="en-US" dirty="0"/>
              <a:t> </a:t>
            </a:r>
            <a:r>
              <a:rPr lang="en-US" dirty="0" err="1"/>
              <a:t>sebebiyle</a:t>
            </a:r>
            <a:r>
              <a:rPr lang="en-US" dirty="0"/>
              <a:t> </a:t>
            </a:r>
            <a:r>
              <a:rPr lang="en-US" dirty="0" err="1"/>
              <a:t>doz</a:t>
            </a:r>
            <a:r>
              <a:rPr lang="en-US" dirty="0"/>
              <a:t> </a:t>
            </a:r>
            <a:r>
              <a:rPr lang="en-US" dirty="0" err="1"/>
              <a:t>azaltılmasına</a:t>
            </a:r>
            <a:r>
              <a:rPr lang="en-US" dirty="0"/>
              <a:t> </a:t>
            </a:r>
            <a:r>
              <a:rPr lang="en-US" dirty="0" err="1"/>
              <a:t>gidilmemiştir</a:t>
            </a:r>
            <a:r>
              <a:rPr lang="en-US" dirty="0"/>
              <a:t>. BELEODAQ </a:t>
            </a:r>
            <a:r>
              <a:rPr lang="en-US" dirty="0" err="1"/>
              <a:t>hastalarda</a:t>
            </a:r>
            <a:r>
              <a:rPr lang="en-US" dirty="0"/>
              <a:t> </a:t>
            </a:r>
            <a:r>
              <a:rPr lang="en-US" dirty="0" err="1"/>
              <a:t>iyi</a:t>
            </a:r>
            <a:r>
              <a:rPr lang="en-US" dirty="0"/>
              <a:t> </a:t>
            </a:r>
            <a:r>
              <a:rPr lang="en-US" dirty="0" err="1"/>
              <a:t>tolere</a:t>
            </a:r>
            <a:r>
              <a:rPr lang="en-US" dirty="0"/>
              <a:t> </a:t>
            </a:r>
            <a:r>
              <a:rPr lang="en-US" dirty="0" err="1"/>
              <a:t>edilmiştir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1E703CC4-7648-4B14-AF7D-1AAC207BC5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2788" y="395288"/>
            <a:ext cx="5432425" cy="3055937"/>
          </a:xfrm>
        </p:spPr>
      </p:sp>
    </p:spTree>
    <p:extLst>
      <p:ext uri="{BB962C8B-B14F-4D97-AF65-F5344CB8AC3E}">
        <p14:creationId xmlns:p14="http://schemas.microsoft.com/office/powerpoint/2010/main" val="42653888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PTHL-NOS alt </a:t>
            </a:r>
            <a:r>
              <a:rPr lang="en-US" dirty="0" err="1"/>
              <a:t>tipinde</a:t>
            </a:r>
            <a:r>
              <a:rPr lang="en-US" dirty="0"/>
              <a:t> de </a:t>
            </a:r>
            <a:r>
              <a:rPr lang="en-US" dirty="0" err="1"/>
              <a:t>yanıt</a:t>
            </a:r>
            <a:r>
              <a:rPr lang="en-US" dirty="0"/>
              <a:t> </a:t>
            </a:r>
            <a:r>
              <a:rPr lang="en-US" dirty="0" err="1"/>
              <a:t>oranı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: %23.4 </a:t>
            </a:r>
            <a:r>
              <a:rPr lang="en-US" dirty="0" err="1"/>
              <a:t>dür</a:t>
            </a:r>
            <a:r>
              <a:rPr lang="en-US" dirty="0"/>
              <a:t>.</a:t>
            </a:r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1E703CC4-7648-4B14-AF7D-1AAC207BC5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2788" y="395288"/>
            <a:ext cx="5432425" cy="3055937"/>
          </a:xfrm>
        </p:spPr>
      </p:sp>
    </p:spTree>
    <p:extLst>
      <p:ext uri="{BB962C8B-B14F-4D97-AF65-F5344CB8AC3E}">
        <p14:creationId xmlns:p14="http://schemas.microsoft.com/office/powerpoint/2010/main" val="3899223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1313" marR="0" lvl="1" indent="-171450" algn="l" defTabSz="9144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Tx/>
              <a:tabLst/>
              <a:defRPr/>
            </a:pPr>
            <a:r>
              <a:rPr lang="en-US" sz="1000" dirty="0" err="1"/>
              <a:t>Medyan</a:t>
            </a:r>
            <a:r>
              <a:rPr lang="en-US" sz="1000" dirty="0"/>
              <a:t> </a:t>
            </a:r>
            <a:r>
              <a:rPr lang="en-US" sz="1000" dirty="0" err="1"/>
              <a:t>tedavi</a:t>
            </a:r>
            <a:r>
              <a:rPr lang="en-US" sz="1000" dirty="0"/>
              <a:t> </a:t>
            </a:r>
            <a:r>
              <a:rPr lang="en-US" sz="1000" dirty="0" err="1"/>
              <a:t>süresi</a:t>
            </a:r>
            <a:r>
              <a:rPr lang="en-US" sz="1000" dirty="0"/>
              <a:t> </a:t>
            </a:r>
            <a:r>
              <a:rPr lang="en-US" sz="1000" b="1" dirty="0"/>
              <a:t>7 </a:t>
            </a:r>
            <a:r>
              <a:rPr lang="en-US" sz="1000" b="1" dirty="0" err="1"/>
              <a:t>hafta</a:t>
            </a:r>
            <a:r>
              <a:rPr lang="en-US" sz="1000" b="1" dirty="0"/>
              <a:t>(3-135 </a:t>
            </a:r>
            <a:r>
              <a:rPr lang="en-US" sz="1000" b="1" dirty="0" err="1"/>
              <a:t>hafta</a:t>
            </a:r>
            <a:r>
              <a:rPr lang="en-US" sz="1000" b="1" dirty="0"/>
              <a:t>) </a:t>
            </a:r>
            <a:r>
              <a:rPr lang="en-US" sz="1000" dirty="0" err="1"/>
              <a:t>olmuştur</a:t>
            </a:r>
            <a:r>
              <a:rPr lang="en-US" sz="1000" dirty="0"/>
              <a:t>, </a:t>
            </a:r>
          </a:p>
          <a:p>
            <a:pPr marL="341313" marR="0" lvl="1" indent="-171450" algn="l" defTabSz="9144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Tx/>
              <a:tabLst/>
              <a:defRPr/>
            </a:pPr>
            <a:endParaRPr lang="en-US" baseline="0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1E703CC4-7648-4B14-AF7D-1AAC207BC5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2788" y="395288"/>
            <a:ext cx="5432425" cy="3055937"/>
          </a:xfrm>
        </p:spPr>
      </p:sp>
    </p:spTree>
    <p:extLst>
      <p:ext uri="{BB962C8B-B14F-4D97-AF65-F5344CB8AC3E}">
        <p14:creationId xmlns:p14="http://schemas.microsoft.com/office/powerpoint/2010/main" val="1558588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Tarihçe- PTHL……Yeni ajanlar 2000’li yıllarda gündeme geliyor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A88E69-4EE1-4BE8-93E5-27C9626DCF74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25764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b="1" dirty="0"/>
              <a:t>BELIEF çalışmasında dışlanma kriteri olan 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Primer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Kutanöz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Anaplastik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Büyük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Hücreli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Lenfoma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alt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tipinden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bir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hasta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bu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çalışmada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değerlendirilmiştir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ve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yanıt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alınmıştır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tr-TR" b="1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1E703CC4-7648-4B14-AF7D-1AAC207BC5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2788" y="395288"/>
            <a:ext cx="5432425" cy="3055937"/>
          </a:xfrm>
        </p:spPr>
      </p:sp>
    </p:spTree>
    <p:extLst>
      <p:ext uri="{BB962C8B-B14F-4D97-AF65-F5344CB8AC3E}">
        <p14:creationId xmlns:p14="http://schemas.microsoft.com/office/powerpoint/2010/main" val="9107961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>
          <a:xfrm>
            <a:off x="712788" y="395288"/>
            <a:ext cx="5432425" cy="305593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dirty="0"/>
              <a:t>2006 ile 2008 yıları arasında </a:t>
            </a:r>
            <a:r>
              <a:rPr lang="tr-TR" sz="1200" dirty="0"/>
              <a:t>6 farklı ülkeden hastalar değerlendirilmiştir.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1200" dirty="0"/>
              <a:t>Hastalara FOLOTYN ile birlikte VitB12 ve </a:t>
            </a:r>
            <a:r>
              <a:rPr lang="tr-TR" sz="1200" dirty="0" err="1"/>
              <a:t>folik</a:t>
            </a:r>
            <a:r>
              <a:rPr lang="tr-TR" sz="1200" dirty="0"/>
              <a:t> asit takviyesi verilmiştir.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 err="1"/>
              <a:t>Propel</a:t>
            </a:r>
            <a:r>
              <a:rPr lang="tr-TR" dirty="0"/>
              <a:t>, </a:t>
            </a:r>
            <a:r>
              <a:rPr lang="tr-TR" dirty="0" err="1"/>
              <a:t>pralareksat</a:t>
            </a:r>
            <a:r>
              <a:rPr lang="tr-TR" dirty="0"/>
              <a:t> için yapılmış ana klinik çalışmadır.</a:t>
            </a:r>
            <a:r>
              <a:rPr lang="tr-TR" sz="1200" dirty="0"/>
              <a:t> </a:t>
            </a:r>
            <a:r>
              <a:rPr lang="tr-TR" sz="1200" dirty="0" err="1"/>
              <a:t>Propel</a:t>
            </a:r>
            <a:r>
              <a:rPr lang="tr-TR" sz="1200" dirty="0"/>
              <a:t> çalışması ile birlikte FDA, Folotyn için onay vermiştir.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12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5DCA2-5C01-6E46-BDC8-471F96C428FD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73475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>
          <a:xfrm>
            <a:off x="712788" y="395288"/>
            <a:ext cx="5432425" cy="305593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PROPEL Çalışması, </a:t>
            </a:r>
            <a:r>
              <a:rPr kumimoji="0" lang="tr-TR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periferik</a:t>
            </a:r>
            <a:r>
              <a:rPr kumimoji="0" lang="tr-T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t- hücreli </a:t>
            </a:r>
            <a:r>
              <a:rPr kumimoji="0" lang="tr-TR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lenfoma</a:t>
            </a:r>
            <a:r>
              <a:rPr kumimoji="0" lang="tr-T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hastalığının en sık görülen 7 alt tipinden hastalar içermektedir.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Çalışmaya katılan </a:t>
            </a:r>
            <a:r>
              <a:rPr kumimoji="0" lang="tr-TR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hastalarıın</a:t>
            </a:r>
            <a:r>
              <a:rPr kumimoji="0" lang="tr-T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%53’ü </a:t>
            </a:r>
            <a:r>
              <a:rPr kumimoji="0" lang="tr-TR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Periferik</a:t>
            </a:r>
            <a:r>
              <a:rPr kumimoji="0" lang="tr-T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 Hücreli </a:t>
            </a:r>
            <a:r>
              <a:rPr kumimoji="0" lang="tr-TR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Lenfoma</a:t>
            </a:r>
            <a:r>
              <a:rPr kumimoji="0" lang="tr-T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-NOS tanısı almıştır.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Hastaların %11’i ise </a:t>
            </a:r>
            <a:r>
              <a:rPr kumimoji="0" lang="tr-TR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transforme</a:t>
            </a:r>
            <a:r>
              <a:rPr kumimoji="0" lang="tr-T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MF hastasıdır.</a:t>
            </a:r>
          </a:p>
          <a:p>
            <a:pPr marL="0" indent="0">
              <a:buNone/>
            </a:pPr>
            <a:endParaRPr lang="tr-TR" b="0" u="none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65DCA2-5C01-6E46-BDC8-471F96C428F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38795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>
          <a:xfrm>
            <a:off x="712788" y="395288"/>
            <a:ext cx="5432425" cy="305593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dirty="0"/>
              <a:t>PTHL-NOS alt tipinde yanıt oranı: %32, AITL yanıt oranı %8 ve ABHL yanıt oranı ise %35 </a:t>
            </a:r>
            <a:r>
              <a:rPr lang="tr-TR" dirty="0" err="1"/>
              <a:t>dir</a:t>
            </a:r>
            <a:r>
              <a:rPr lang="tr-TR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dirty="0"/>
              <a:t>Daha önce hiçbir tedaviye yanıt vermeyen 26 hastanın 5’i FOLOTYN tedavisine yanıt vermiştir (%19).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dirty="0"/>
              <a:t>Tümör volümü değerlendirilen 88 hastanın %76’sında azalma gözlemlenmiştir.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65DCA2-5C01-6E46-BDC8-471F96C428FD}" type="slidenum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24954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4 prospektif çalışmanın </a:t>
            </a:r>
            <a:r>
              <a:rPr lang="tr-TR" dirty="0" err="1"/>
              <a:t>havuzlanmış</a:t>
            </a:r>
            <a:r>
              <a:rPr lang="tr-TR" dirty="0"/>
              <a:t> sonuçları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A88E69-4EE1-4BE8-93E5-27C9626DCF74}" type="slidenum">
              <a:rPr lang="tr-TR" smtClean="0"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57921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2788" y="395288"/>
            <a:ext cx="5432425" cy="3055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800" dirty="0"/>
              <a:t>COMPLETE </a:t>
            </a:r>
            <a:r>
              <a:rPr lang="en-US" altLang="en-US" sz="800" dirty="0" err="1"/>
              <a:t>çalışmasıyla</a:t>
            </a:r>
            <a:r>
              <a:rPr lang="en-US" altLang="en-US" sz="800" dirty="0"/>
              <a:t> </a:t>
            </a:r>
            <a:r>
              <a:rPr lang="en-US" altLang="en-US" sz="800" dirty="0" err="1"/>
              <a:t>tek</a:t>
            </a:r>
            <a:r>
              <a:rPr lang="en-US" altLang="en-US" sz="800" dirty="0"/>
              <a:t> </a:t>
            </a:r>
            <a:r>
              <a:rPr lang="en-US" altLang="en-US" sz="800" dirty="0" err="1"/>
              <a:t>ajanların</a:t>
            </a:r>
            <a:r>
              <a:rPr lang="en-US" altLang="en-US" sz="800" dirty="0"/>
              <a:t> </a:t>
            </a:r>
            <a:r>
              <a:rPr lang="en-US" altLang="en-US" sz="800" dirty="0" err="1"/>
              <a:t>konvansiyonel</a:t>
            </a:r>
            <a:r>
              <a:rPr lang="en-US" altLang="en-US" sz="800" dirty="0"/>
              <a:t> </a:t>
            </a:r>
            <a:r>
              <a:rPr lang="en-US" altLang="en-US" sz="800" dirty="0" err="1"/>
              <a:t>kombinasyon</a:t>
            </a:r>
            <a:r>
              <a:rPr lang="en-US" altLang="en-US" sz="800" dirty="0"/>
              <a:t> </a:t>
            </a:r>
            <a:r>
              <a:rPr lang="en-US" altLang="en-US" sz="800" dirty="0" err="1"/>
              <a:t>tedavileriyle</a:t>
            </a:r>
            <a:r>
              <a:rPr lang="en-US" altLang="en-US" sz="800" dirty="0"/>
              <a:t> </a:t>
            </a:r>
            <a:r>
              <a:rPr lang="en-US" altLang="en-US" sz="800" dirty="0" err="1"/>
              <a:t>ikinci</a:t>
            </a:r>
            <a:r>
              <a:rPr lang="en-US" altLang="en-US" sz="800" dirty="0"/>
              <a:t> </a:t>
            </a:r>
            <a:r>
              <a:rPr lang="en-US" altLang="en-US" sz="800" dirty="0" err="1"/>
              <a:t>basamak</a:t>
            </a:r>
            <a:r>
              <a:rPr lang="en-US" altLang="en-US" sz="800" dirty="0"/>
              <a:t> </a:t>
            </a:r>
            <a:r>
              <a:rPr lang="en-US" altLang="en-US" sz="800" dirty="0" err="1"/>
              <a:t>tedavide</a:t>
            </a:r>
            <a:r>
              <a:rPr lang="en-US" altLang="en-US" sz="800" dirty="0"/>
              <a:t> </a:t>
            </a:r>
            <a:r>
              <a:rPr lang="en-US" altLang="en-US" sz="800" dirty="0" err="1"/>
              <a:t>etkinliği</a:t>
            </a:r>
            <a:r>
              <a:rPr lang="en-US" altLang="en-US" sz="800" dirty="0"/>
              <a:t> </a:t>
            </a:r>
            <a:r>
              <a:rPr lang="en-US" altLang="en-US" sz="800" dirty="0" err="1"/>
              <a:t>karşılaştırılmıştır</a:t>
            </a:r>
            <a:r>
              <a:rPr lang="en-US" altLang="en-US" sz="800" dirty="0"/>
              <a:t>. COMPLETE </a:t>
            </a:r>
            <a:r>
              <a:rPr lang="en-US" altLang="en-US" sz="800" dirty="0" err="1"/>
              <a:t>çalışması</a:t>
            </a:r>
            <a:r>
              <a:rPr lang="en-US" altLang="en-US" sz="800" dirty="0"/>
              <a:t>; </a:t>
            </a:r>
            <a:r>
              <a:rPr lang="en-US" altLang="en-US" sz="800" dirty="0" err="1"/>
              <a:t>Amerika’da</a:t>
            </a:r>
            <a:r>
              <a:rPr lang="en-US" altLang="en-US" sz="800" dirty="0"/>
              <a:t>, </a:t>
            </a:r>
            <a:r>
              <a:rPr lang="en-US" altLang="en-US" sz="800" dirty="0" err="1"/>
              <a:t>geniş</a:t>
            </a:r>
            <a:r>
              <a:rPr lang="en-US" altLang="en-US" sz="800" dirty="0"/>
              <a:t> hasta </a:t>
            </a:r>
            <a:r>
              <a:rPr lang="en-US" altLang="en-US" sz="800" dirty="0" err="1"/>
              <a:t>katılımıyla</a:t>
            </a:r>
            <a:r>
              <a:rPr lang="en-US" altLang="en-US" sz="800" dirty="0"/>
              <a:t>, </a:t>
            </a:r>
            <a:r>
              <a:rPr lang="en-US" altLang="en-US" sz="800" dirty="0" err="1"/>
              <a:t>çok</a:t>
            </a:r>
            <a:r>
              <a:rPr lang="en-US" altLang="en-US" sz="800" dirty="0"/>
              <a:t> </a:t>
            </a:r>
            <a:r>
              <a:rPr lang="en-US" altLang="en-US" sz="800" dirty="0" err="1"/>
              <a:t>merkezli</a:t>
            </a:r>
            <a:r>
              <a:rPr lang="en-US" altLang="en-US" sz="800" dirty="0"/>
              <a:t>, </a:t>
            </a:r>
            <a:r>
              <a:rPr lang="en-US" altLang="en-US" sz="800" dirty="0" err="1"/>
              <a:t>prospektif</a:t>
            </a:r>
            <a:r>
              <a:rPr lang="en-US" altLang="en-US" sz="800" dirty="0"/>
              <a:t> </a:t>
            </a:r>
            <a:r>
              <a:rPr lang="en-US" altLang="en-US" sz="800" dirty="0" err="1"/>
              <a:t>tasarlanmış</a:t>
            </a:r>
            <a:r>
              <a:rPr lang="en-US" altLang="en-US" sz="800" dirty="0"/>
              <a:t> </a:t>
            </a:r>
            <a:r>
              <a:rPr lang="en-US" altLang="en-US" sz="800" dirty="0" err="1"/>
              <a:t>bir</a:t>
            </a:r>
            <a:r>
              <a:rPr lang="en-US" altLang="en-US" sz="800" dirty="0"/>
              <a:t> </a:t>
            </a:r>
            <a:r>
              <a:rPr lang="en-US" altLang="en-US" sz="800" dirty="0" err="1"/>
              <a:t>çalışmadır</a:t>
            </a:r>
            <a:r>
              <a:rPr lang="en-US" altLang="en-US" sz="80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800" dirty="0" err="1"/>
              <a:t>Çalışmada</a:t>
            </a:r>
            <a:r>
              <a:rPr lang="en-US" altLang="en-US" sz="800" dirty="0"/>
              <a:t> </a:t>
            </a:r>
            <a:r>
              <a:rPr lang="en-US" altLang="en-US" sz="800" dirty="0" err="1"/>
              <a:t>kombinasyon</a:t>
            </a:r>
            <a:r>
              <a:rPr lang="en-US" altLang="en-US" sz="800" dirty="0"/>
              <a:t> </a:t>
            </a:r>
            <a:r>
              <a:rPr lang="en-US" altLang="en-US" sz="800" dirty="0" err="1"/>
              <a:t>tedavileri</a:t>
            </a:r>
            <a:r>
              <a:rPr lang="en-US" altLang="en-US" sz="800" dirty="0"/>
              <a:t> </a:t>
            </a:r>
            <a:r>
              <a:rPr lang="en-US" altLang="en-US" sz="800" dirty="0" err="1"/>
              <a:t>tek</a:t>
            </a:r>
            <a:r>
              <a:rPr lang="en-US" altLang="en-US" sz="800" dirty="0"/>
              <a:t> </a:t>
            </a:r>
            <a:r>
              <a:rPr lang="en-US" altLang="en-US" sz="800" dirty="0" err="1"/>
              <a:t>ajan</a:t>
            </a:r>
            <a:r>
              <a:rPr lang="en-US" altLang="en-US" sz="800" dirty="0"/>
              <a:t> </a:t>
            </a:r>
            <a:r>
              <a:rPr lang="en-US" altLang="en-US" sz="800" dirty="0" err="1"/>
              <a:t>tedavileri</a:t>
            </a:r>
            <a:r>
              <a:rPr lang="en-US" altLang="en-US" sz="800" dirty="0"/>
              <a:t> </a:t>
            </a:r>
            <a:r>
              <a:rPr lang="en-US" altLang="en-US" sz="800" dirty="0" err="1"/>
              <a:t>daha</a:t>
            </a:r>
            <a:r>
              <a:rPr lang="en-US" altLang="en-US" sz="800" dirty="0"/>
              <a:t> </a:t>
            </a:r>
            <a:r>
              <a:rPr lang="en-US" altLang="en-US" sz="800" dirty="0" err="1"/>
              <a:t>yüksek</a:t>
            </a:r>
            <a:r>
              <a:rPr lang="en-US" altLang="en-US" sz="800" dirty="0"/>
              <a:t> </a:t>
            </a:r>
            <a:r>
              <a:rPr lang="en-US" altLang="en-US" sz="800" dirty="0" err="1"/>
              <a:t>genel</a:t>
            </a:r>
            <a:r>
              <a:rPr lang="en-US" altLang="en-US" sz="800" dirty="0"/>
              <a:t> </a:t>
            </a:r>
            <a:r>
              <a:rPr lang="en-US" altLang="en-US" sz="800" dirty="0" err="1"/>
              <a:t>sağ</a:t>
            </a:r>
            <a:r>
              <a:rPr lang="en-US" altLang="en-US" sz="800" dirty="0"/>
              <a:t> </a:t>
            </a:r>
            <a:r>
              <a:rPr lang="en-US" altLang="en-US" sz="800" dirty="0" err="1"/>
              <a:t>kalım</a:t>
            </a:r>
            <a:r>
              <a:rPr lang="en-US" altLang="en-US" sz="800" dirty="0"/>
              <a:t> </a:t>
            </a:r>
            <a:r>
              <a:rPr lang="en-US" altLang="en-US" sz="800" dirty="0" err="1"/>
              <a:t>ve</a:t>
            </a:r>
            <a:r>
              <a:rPr lang="en-US" altLang="en-US" sz="800" dirty="0"/>
              <a:t> </a:t>
            </a:r>
            <a:r>
              <a:rPr lang="en-US" altLang="en-US" sz="800" dirty="0" err="1"/>
              <a:t>progresyonsuz</a:t>
            </a:r>
            <a:r>
              <a:rPr lang="en-US" altLang="en-US" sz="800" dirty="0"/>
              <a:t> </a:t>
            </a:r>
            <a:r>
              <a:rPr lang="en-US" altLang="en-US" sz="800" dirty="0" err="1"/>
              <a:t>sağ</a:t>
            </a:r>
            <a:r>
              <a:rPr lang="en-US" altLang="en-US" sz="800" dirty="0"/>
              <a:t> </a:t>
            </a:r>
            <a:r>
              <a:rPr lang="en-US" altLang="en-US" sz="800" dirty="0" err="1"/>
              <a:t>kalım</a:t>
            </a:r>
            <a:r>
              <a:rPr lang="en-US" altLang="en-US" sz="800" dirty="0"/>
              <a:t> </a:t>
            </a:r>
            <a:r>
              <a:rPr lang="en-US" altLang="en-US" sz="800" dirty="0" err="1"/>
              <a:t>sağladığı</a:t>
            </a:r>
            <a:r>
              <a:rPr lang="en-US" altLang="en-US" sz="800" dirty="0"/>
              <a:t> </a:t>
            </a:r>
            <a:r>
              <a:rPr lang="en-US" altLang="en-US" sz="800" dirty="0" err="1"/>
              <a:t>gösterilmiştir</a:t>
            </a:r>
            <a:r>
              <a:rPr lang="en-US" altLang="en-US" sz="800" dirty="0"/>
              <a:t>. </a:t>
            </a:r>
            <a:r>
              <a:rPr lang="en-US" altLang="en-US" sz="800" dirty="0" err="1"/>
              <a:t>Dolayısıyla</a:t>
            </a:r>
            <a:r>
              <a:rPr lang="en-US" altLang="en-US" sz="800" dirty="0"/>
              <a:t> </a:t>
            </a:r>
            <a:r>
              <a:rPr lang="en-US" altLang="en-US" sz="800" dirty="0" err="1"/>
              <a:t>genelde</a:t>
            </a:r>
            <a:r>
              <a:rPr lang="en-US" altLang="en-US" sz="800" dirty="0"/>
              <a:t> </a:t>
            </a:r>
            <a:r>
              <a:rPr lang="en-US" altLang="en-US" sz="800" dirty="0" err="1"/>
              <a:t>tek</a:t>
            </a:r>
            <a:r>
              <a:rPr lang="en-US" altLang="en-US" sz="800" dirty="0"/>
              <a:t> </a:t>
            </a:r>
            <a:r>
              <a:rPr lang="en-US" altLang="en-US" sz="800" dirty="0" err="1"/>
              <a:t>ajanlar</a:t>
            </a:r>
            <a:r>
              <a:rPr lang="en-US" altLang="en-US" sz="800" dirty="0"/>
              <a:t> </a:t>
            </a:r>
            <a:r>
              <a:rPr lang="en-US" altLang="en-US" sz="800" dirty="0" err="1"/>
              <a:t>tercih</a:t>
            </a:r>
            <a:r>
              <a:rPr lang="en-US" altLang="en-US" sz="800" dirty="0"/>
              <a:t> </a:t>
            </a:r>
            <a:r>
              <a:rPr lang="en-US" altLang="en-US" sz="800" dirty="0" err="1"/>
              <a:t>edilir</a:t>
            </a:r>
            <a:r>
              <a:rPr lang="en-US" altLang="en-US" sz="800" dirty="0"/>
              <a:t>. </a:t>
            </a:r>
            <a:r>
              <a:rPr lang="en-US" sz="900" dirty="0" err="1"/>
              <a:t>Konvansiyonel</a:t>
            </a:r>
            <a:r>
              <a:rPr lang="en-US" sz="900" dirty="0"/>
              <a:t> </a:t>
            </a:r>
            <a:r>
              <a:rPr lang="en-US" sz="900" dirty="0" err="1"/>
              <a:t>kombinasyon</a:t>
            </a:r>
            <a:r>
              <a:rPr lang="en-US" sz="900" dirty="0"/>
              <a:t> </a:t>
            </a:r>
            <a:r>
              <a:rPr lang="en-US" sz="900" dirty="0" err="1"/>
              <a:t>tedavilerinin</a:t>
            </a:r>
            <a:r>
              <a:rPr lang="en-US" sz="900" dirty="0"/>
              <a:t> </a:t>
            </a:r>
            <a:r>
              <a:rPr lang="en-US" sz="900" dirty="0" err="1"/>
              <a:t>kullanılması</a:t>
            </a:r>
            <a:r>
              <a:rPr lang="en-US" sz="900" dirty="0"/>
              <a:t> </a:t>
            </a:r>
            <a:r>
              <a:rPr lang="en-US" sz="900" dirty="0" err="1"/>
              <a:t>ile</a:t>
            </a:r>
            <a:r>
              <a:rPr lang="en-US" sz="900" dirty="0"/>
              <a:t> </a:t>
            </a:r>
            <a:r>
              <a:rPr lang="en-US" sz="900" dirty="0" err="1"/>
              <a:t>daha</a:t>
            </a:r>
            <a:r>
              <a:rPr lang="en-US" sz="900" dirty="0"/>
              <a:t> </a:t>
            </a:r>
            <a:r>
              <a:rPr lang="en-US" sz="900" dirty="0" err="1"/>
              <a:t>fazla</a:t>
            </a:r>
            <a:r>
              <a:rPr lang="en-US" sz="900" dirty="0"/>
              <a:t> </a:t>
            </a:r>
            <a:r>
              <a:rPr lang="en-US" sz="900" dirty="0" err="1"/>
              <a:t>toksisite</a:t>
            </a:r>
            <a:r>
              <a:rPr lang="en-US" sz="900" dirty="0"/>
              <a:t> </a:t>
            </a:r>
            <a:r>
              <a:rPr lang="en-US" sz="900" dirty="0" err="1"/>
              <a:t>görülmüştür</a:t>
            </a:r>
            <a:r>
              <a:rPr lang="en-US" sz="90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800" dirty="0" err="1"/>
              <a:t>Ayrıca</a:t>
            </a:r>
            <a:r>
              <a:rPr lang="en-US" sz="800" dirty="0"/>
              <a:t>  </a:t>
            </a:r>
            <a:r>
              <a:rPr lang="en-US" sz="800" dirty="0" err="1"/>
              <a:t>ikinci</a:t>
            </a:r>
            <a:r>
              <a:rPr lang="en-US" sz="800" dirty="0"/>
              <a:t> </a:t>
            </a:r>
            <a:r>
              <a:rPr lang="en-US" sz="800" dirty="0" err="1"/>
              <a:t>basamakta</a:t>
            </a:r>
            <a:r>
              <a:rPr lang="en-US" sz="800" dirty="0"/>
              <a:t> </a:t>
            </a:r>
            <a:r>
              <a:rPr lang="en-US" sz="800" dirty="0" err="1"/>
              <a:t>tek</a:t>
            </a:r>
            <a:r>
              <a:rPr lang="en-US" sz="800" dirty="0"/>
              <a:t> </a:t>
            </a:r>
            <a:r>
              <a:rPr lang="en-US" sz="800" dirty="0" err="1"/>
              <a:t>ajan</a:t>
            </a:r>
            <a:r>
              <a:rPr lang="en-US" sz="800" dirty="0"/>
              <a:t> </a:t>
            </a:r>
            <a:r>
              <a:rPr lang="en-US" sz="800" dirty="0" err="1"/>
              <a:t>kullanan</a:t>
            </a:r>
            <a:r>
              <a:rPr lang="en-US" sz="800" dirty="0"/>
              <a:t> </a:t>
            </a:r>
            <a:r>
              <a:rPr lang="en-US" sz="800" dirty="0" err="1"/>
              <a:t>hastalar</a:t>
            </a:r>
            <a:r>
              <a:rPr lang="en-US" sz="800" dirty="0"/>
              <a:t> </a:t>
            </a:r>
            <a:r>
              <a:rPr lang="en-US" sz="800" dirty="0" err="1"/>
              <a:t>kombinasyon</a:t>
            </a:r>
            <a:r>
              <a:rPr lang="en-US" sz="800" dirty="0"/>
              <a:t> </a:t>
            </a:r>
            <a:r>
              <a:rPr lang="en-US" sz="800" dirty="0" err="1"/>
              <a:t>kemoterapisi</a:t>
            </a:r>
            <a:r>
              <a:rPr lang="en-US" sz="800" dirty="0"/>
              <a:t> </a:t>
            </a:r>
            <a:r>
              <a:rPr lang="en-US" sz="800" dirty="0" err="1"/>
              <a:t>alanlara</a:t>
            </a:r>
            <a:r>
              <a:rPr lang="en-US" sz="800" dirty="0"/>
              <a:t> </a:t>
            </a:r>
            <a:r>
              <a:rPr lang="en-US" sz="800" dirty="0" err="1"/>
              <a:t>göre</a:t>
            </a:r>
            <a:r>
              <a:rPr lang="en-US" sz="800" dirty="0"/>
              <a:t> </a:t>
            </a:r>
            <a:r>
              <a:rPr lang="en-US" sz="800" dirty="0" err="1"/>
              <a:t>daha</a:t>
            </a:r>
            <a:r>
              <a:rPr lang="en-US" sz="800" dirty="0"/>
              <a:t> </a:t>
            </a:r>
            <a:r>
              <a:rPr lang="en-US" sz="800" dirty="0" err="1"/>
              <a:t>fazla</a:t>
            </a:r>
            <a:r>
              <a:rPr lang="en-US" sz="800" dirty="0"/>
              <a:t> </a:t>
            </a:r>
            <a:r>
              <a:rPr lang="en-US" sz="800" dirty="0" err="1"/>
              <a:t>nakile</a:t>
            </a:r>
            <a:r>
              <a:rPr lang="en-US" sz="800" dirty="0"/>
              <a:t> </a:t>
            </a:r>
            <a:r>
              <a:rPr lang="en-US" sz="800" dirty="0" err="1"/>
              <a:t>gidebilmiştir</a:t>
            </a:r>
            <a:r>
              <a:rPr lang="en-US" sz="80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800" b="1" dirty="0"/>
              <a:t>COMPLETE</a:t>
            </a:r>
            <a:r>
              <a:rPr lang="en-US" sz="800" dirty="0"/>
              <a:t> </a:t>
            </a:r>
            <a:r>
              <a:rPr lang="en-US" sz="800" dirty="0" err="1"/>
              <a:t>çalışması</a:t>
            </a:r>
            <a:r>
              <a:rPr lang="en-US" sz="800" dirty="0"/>
              <a:t> </a:t>
            </a:r>
            <a:r>
              <a:rPr lang="en-US" sz="800" dirty="0" err="1"/>
              <a:t>sonuçlarına</a:t>
            </a:r>
            <a:r>
              <a:rPr lang="en-US" sz="800" dirty="0"/>
              <a:t> </a:t>
            </a:r>
            <a:r>
              <a:rPr lang="en-US" sz="800" dirty="0" err="1"/>
              <a:t>göre</a:t>
            </a:r>
            <a:r>
              <a:rPr lang="en-US" sz="800" dirty="0"/>
              <a:t> </a:t>
            </a:r>
            <a:r>
              <a:rPr lang="en-US" sz="800" dirty="0" err="1"/>
              <a:t>tek</a:t>
            </a:r>
            <a:r>
              <a:rPr lang="en-US" sz="800" dirty="0"/>
              <a:t> </a:t>
            </a:r>
            <a:r>
              <a:rPr lang="en-US" sz="800" dirty="0" err="1"/>
              <a:t>ajan</a:t>
            </a:r>
            <a:r>
              <a:rPr lang="en-US" sz="800" dirty="0"/>
              <a:t> </a:t>
            </a:r>
            <a:r>
              <a:rPr lang="en-US" sz="800" dirty="0" err="1"/>
              <a:t>tedavileri</a:t>
            </a:r>
            <a:r>
              <a:rPr lang="en-US" sz="800" dirty="0"/>
              <a:t> </a:t>
            </a:r>
            <a:r>
              <a:rPr lang="en-US" sz="800" dirty="0" err="1"/>
              <a:t>kombinasyon</a:t>
            </a:r>
            <a:r>
              <a:rPr lang="en-US" sz="800" dirty="0"/>
              <a:t> </a:t>
            </a:r>
            <a:r>
              <a:rPr lang="en-US" sz="800" dirty="0" err="1"/>
              <a:t>kemoterapisine</a:t>
            </a:r>
            <a:r>
              <a:rPr lang="en-US" sz="800" dirty="0"/>
              <a:t> </a:t>
            </a:r>
            <a:r>
              <a:rPr lang="en-US" sz="800" dirty="0" err="1"/>
              <a:t>göre</a:t>
            </a:r>
            <a:r>
              <a:rPr lang="en-US" sz="800" dirty="0"/>
              <a:t> </a:t>
            </a:r>
            <a:r>
              <a:rPr lang="en-US" sz="800" dirty="0" err="1"/>
              <a:t>ikinci</a:t>
            </a:r>
            <a:r>
              <a:rPr lang="en-US" sz="800" dirty="0"/>
              <a:t> </a:t>
            </a:r>
            <a:r>
              <a:rPr lang="en-US" sz="800" dirty="0" err="1"/>
              <a:t>basamak</a:t>
            </a:r>
            <a:r>
              <a:rPr lang="en-US" sz="800" dirty="0"/>
              <a:t> </a:t>
            </a:r>
            <a:r>
              <a:rPr lang="en-US" sz="800" dirty="0" err="1"/>
              <a:t>tedavisinde</a:t>
            </a:r>
            <a:r>
              <a:rPr lang="en-US" sz="800" dirty="0"/>
              <a:t> </a:t>
            </a:r>
            <a:r>
              <a:rPr lang="en-US" sz="800" b="1" dirty="0" err="1"/>
              <a:t>daha</a:t>
            </a:r>
            <a:r>
              <a:rPr lang="en-US" sz="800" b="1" dirty="0"/>
              <a:t> </a:t>
            </a:r>
            <a:r>
              <a:rPr lang="en-US" sz="800" b="1" dirty="0" err="1"/>
              <a:t>üstün</a:t>
            </a:r>
            <a:r>
              <a:rPr lang="en-US" sz="800" b="1" dirty="0"/>
              <a:t> </a:t>
            </a:r>
            <a:r>
              <a:rPr lang="en-US" sz="800" dirty="0" err="1"/>
              <a:t>bulunmuştur</a:t>
            </a:r>
            <a:r>
              <a:rPr lang="en-US" sz="800" dirty="0"/>
              <a:t>.</a:t>
            </a:r>
            <a:r>
              <a:rPr lang="tr-TR" sz="1800" dirty="0">
                <a:effectLst/>
                <a:latin typeface="URWPalladioL"/>
              </a:rPr>
              <a:t> </a:t>
            </a:r>
            <a:r>
              <a:rPr lang="tr-TR" sz="1800" dirty="0" err="1">
                <a:effectLst/>
                <a:latin typeface="URWPalladioL"/>
              </a:rPr>
              <a:t>In</a:t>
            </a:r>
            <a:r>
              <a:rPr lang="tr-TR" sz="1800" dirty="0">
                <a:effectLst/>
                <a:latin typeface="URWPalladioL"/>
              </a:rPr>
              <a:t> </a:t>
            </a:r>
            <a:r>
              <a:rPr lang="tr-TR" sz="1800" dirty="0" err="1">
                <a:effectLst/>
                <a:latin typeface="URWPalladioL"/>
              </a:rPr>
              <a:t>the</a:t>
            </a:r>
            <a:r>
              <a:rPr lang="tr-TR" sz="1800" dirty="0">
                <a:effectLst/>
                <a:latin typeface="URWPalladioL"/>
              </a:rPr>
              <a:t> COMPLETE </a:t>
            </a:r>
            <a:r>
              <a:rPr lang="tr-TR" sz="1800" dirty="0" err="1">
                <a:effectLst/>
                <a:latin typeface="URWPalladioL"/>
              </a:rPr>
              <a:t>registry</a:t>
            </a:r>
            <a:r>
              <a:rPr lang="tr-TR" sz="1800" dirty="0">
                <a:effectLst/>
                <a:latin typeface="URWPalladioL"/>
              </a:rPr>
              <a:t>, a </a:t>
            </a:r>
            <a:r>
              <a:rPr lang="tr-TR" sz="1800" dirty="0" err="1">
                <a:effectLst/>
                <a:latin typeface="URWPalladioL"/>
              </a:rPr>
              <a:t>prospective</a:t>
            </a:r>
            <a:r>
              <a:rPr lang="tr-TR" sz="1800" dirty="0">
                <a:effectLst/>
                <a:latin typeface="URWPalladioL"/>
              </a:rPr>
              <a:t> North </a:t>
            </a:r>
            <a:r>
              <a:rPr lang="tr-TR" sz="1800" dirty="0" err="1">
                <a:effectLst/>
                <a:latin typeface="URWPalladioL"/>
              </a:rPr>
              <a:t>American</a:t>
            </a:r>
            <a:r>
              <a:rPr lang="tr-TR" sz="1800" dirty="0">
                <a:effectLst/>
                <a:latin typeface="URWPalladioL"/>
              </a:rPr>
              <a:t> </a:t>
            </a:r>
            <a:r>
              <a:rPr lang="tr-TR" sz="1800" dirty="0" err="1">
                <a:effectLst/>
                <a:latin typeface="URWPalladioL"/>
              </a:rPr>
              <a:t>database</a:t>
            </a:r>
            <a:r>
              <a:rPr lang="tr-TR" sz="1800" dirty="0">
                <a:effectLst/>
                <a:latin typeface="URWPalladioL"/>
              </a:rPr>
              <a:t> of 155 </a:t>
            </a:r>
            <a:r>
              <a:rPr lang="tr-TR" sz="1800" dirty="0" err="1">
                <a:effectLst/>
                <a:latin typeface="URWPalladioL"/>
              </a:rPr>
              <a:t>patients</a:t>
            </a:r>
            <a:r>
              <a:rPr lang="tr-TR" sz="1800" dirty="0">
                <a:effectLst/>
                <a:latin typeface="URWPalladioL"/>
              </a:rPr>
              <a:t> </a:t>
            </a:r>
            <a:r>
              <a:rPr lang="tr-TR" sz="1800" dirty="0" err="1">
                <a:effectLst/>
                <a:latin typeface="URWPalladioL"/>
              </a:rPr>
              <a:t>with</a:t>
            </a:r>
            <a:r>
              <a:rPr lang="tr-TR" sz="1800" dirty="0">
                <a:effectLst/>
                <a:latin typeface="URWPalladioL"/>
              </a:rPr>
              <a:t> R/R </a:t>
            </a:r>
            <a:r>
              <a:rPr lang="tr-TR" sz="1800" dirty="0" err="1">
                <a:effectLst/>
                <a:latin typeface="URWPalladioL"/>
              </a:rPr>
              <a:t>disease</a:t>
            </a:r>
            <a:r>
              <a:rPr lang="tr-TR" sz="1800" dirty="0">
                <a:effectLst/>
                <a:latin typeface="URWPalladioL"/>
              </a:rPr>
              <a:t> </a:t>
            </a:r>
            <a:r>
              <a:rPr lang="tr-TR" sz="1800" dirty="0" err="1">
                <a:effectLst/>
                <a:latin typeface="URWPalladioL"/>
              </a:rPr>
              <a:t>between</a:t>
            </a:r>
            <a:r>
              <a:rPr lang="tr-TR" sz="1800" dirty="0">
                <a:effectLst/>
                <a:latin typeface="URWPalladioL"/>
              </a:rPr>
              <a:t> 2010 </a:t>
            </a:r>
            <a:r>
              <a:rPr lang="tr-TR" sz="1800" dirty="0" err="1">
                <a:effectLst/>
                <a:latin typeface="URWPalladioL"/>
              </a:rPr>
              <a:t>and</a:t>
            </a:r>
            <a:r>
              <a:rPr lang="tr-TR" sz="1800" dirty="0">
                <a:effectLst/>
                <a:latin typeface="URWPalladioL"/>
              </a:rPr>
              <a:t> 2014, </a:t>
            </a:r>
            <a:r>
              <a:rPr lang="tr-TR" sz="1800" dirty="0" err="1">
                <a:effectLst/>
                <a:latin typeface="URWPalladioL"/>
              </a:rPr>
              <a:t>outcomes</a:t>
            </a:r>
            <a:r>
              <a:rPr lang="tr-TR" sz="1800" dirty="0">
                <a:effectLst/>
                <a:latin typeface="URWPalladioL"/>
              </a:rPr>
              <a:t> </a:t>
            </a:r>
            <a:r>
              <a:rPr lang="tr-TR" sz="1800" dirty="0" err="1">
                <a:effectLst/>
                <a:latin typeface="URWPalladioL"/>
              </a:rPr>
              <a:t>were</a:t>
            </a:r>
            <a:r>
              <a:rPr lang="tr-TR" sz="1800" dirty="0">
                <a:effectLst/>
                <a:latin typeface="URWPalladioL"/>
              </a:rPr>
              <a:t> </a:t>
            </a:r>
            <a:r>
              <a:rPr lang="tr-TR" sz="1800" dirty="0" err="1">
                <a:effectLst/>
                <a:latin typeface="URWPalladioL"/>
              </a:rPr>
              <a:t>noticeably</a:t>
            </a:r>
            <a:r>
              <a:rPr lang="tr-TR" sz="1800" dirty="0">
                <a:effectLst/>
                <a:latin typeface="URWPalladioL"/>
              </a:rPr>
              <a:t> </a:t>
            </a:r>
            <a:r>
              <a:rPr lang="tr-TR" sz="1800" dirty="0" err="1">
                <a:effectLst/>
                <a:latin typeface="URWPalladioL"/>
              </a:rPr>
              <a:t>improved</a:t>
            </a:r>
            <a:r>
              <a:rPr lang="tr-TR" sz="1800" dirty="0">
                <a:effectLst/>
                <a:latin typeface="URWPalladioL"/>
              </a:rPr>
              <a:t>, </a:t>
            </a:r>
            <a:r>
              <a:rPr lang="tr-TR" sz="1800" dirty="0" err="1">
                <a:effectLst/>
                <a:latin typeface="URWPalladioL"/>
              </a:rPr>
              <a:t>with</a:t>
            </a:r>
            <a:r>
              <a:rPr lang="tr-TR" sz="1800" dirty="0">
                <a:effectLst/>
                <a:latin typeface="URWPalladioL"/>
              </a:rPr>
              <a:t> </a:t>
            </a:r>
            <a:r>
              <a:rPr lang="tr-TR" sz="1800" dirty="0" err="1">
                <a:effectLst/>
                <a:latin typeface="URWPalladioL"/>
              </a:rPr>
              <a:t>median</a:t>
            </a:r>
            <a:r>
              <a:rPr lang="tr-TR" sz="1800" dirty="0">
                <a:effectLst/>
                <a:latin typeface="URWPalladioL"/>
              </a:rPr>
              <a:t> OS </a:t>
            </a:r>
            <a:r>
              <a:rPr lang="tr-TR" sz="1800" dirty="0" err="1">
                <a:effectLst/>
                <a:latin typeface="URWPalladioL"/>
              </a:rPr>
              <a:t>for</a:t>
            </a:r>
            <a:r>
              <a:rPr lang="tr-TR" sz="1800" dirty="0">
                <a:effectLst/>
                <a:latin typeface="URWPalladioL"/>
              </a:rPr>
              <a:t> </a:t>
            </a:r>
            <a:r>
              <a:rPr lang="tr-TR" sz="1800" dirty="0" err="1">
                <a:effectLst/>
                <a:latin typeface="URWPalladioL"/>
              </a:rPr>
              <a:t>patients</a:t>
            </a:r>
            <a:r>
              <a:rPr lang="tr-TR" sz="1800" dirty="0">
                <a:effectLst/>
                <a:latin typeface="URWPalladioL"/>
              </a:rPr>
              <a:t> </a:t>
            </a:r>
            <a:r>
              <a:rPr lang="tr-TR" sz="1800" dirty="0" err="1">
                <a:effectLst/>
                <a:latin typeface="URWPalladioL"/>
              </a:rPr>
              <a:t>with</a:t>
            </a:r>
            <a:r>
              <a:rPr lang="tr-TR" sz="1800" dirty="0">
                <a:effectLst/>
                <a:latin typeface="URWPalladioL"/>
              </a:rPr>
              <a:t> </a:t>
            </a:r>
            <a:r>
              <a:rPr lang="tr-TR" sz="1800" dirty="0" err="1">
                <a:effectLst/>
                <a:latin typeface="URWPalladioL"/>
              </a:rPr>
              <a:t>relapsed</a:t>
            </a:r>
            <a:r>
              <a:rPr lang="tr-TR" sz="1800" dirty="0">
                <a:effectLst/>
                <a:latin typeface="URWPalladioL"/>
              </a:rPr>
              <a:t> </a:t>
            </a:r>
            <a:r>
              <a:rPr lang="tr-TR" sz="1800" dirty="0" err="1">
                <a:effectLst/>
                <a:latin typeface="URWPalladioL"/>
              </a:rPr>
              <a:t>and</a:t>
            </a:r>
            <a:r>
              <a:rPr lang="tr-TR" sz="1800" dirty="0">
                <a:effectLst/>
                <a:latin typeface="URWPalladioL"/>
              </a:rPr>
              <a:t> </a:t>
            </a:r>
            <a:r>
              <a:rPr lang="tr-TR" sz="1800" dirty="0" err="1">
                <a:effectLst/>
                <a:latin typeface="URWPalladioL"/>
              </a:rPr>
              <a:t>refractory</a:t>
            </a:r>
            <a:r>
              <a:rPr lang="tr-TR" sz="1800" dirty="0">
                <a:effectLst/>
                <a:latin typeface="URWPalladioL"/>
              </a:rPr>
              <a:t> </a:t>
            </a:r>
            <a:r>
              <a:rPr lang="tr-TR" sz="1800" dirty="0" err="1">
                <a:effectLst/>
                <a:latin typeface="URWPalladioL"/>
              </a:rPr>
              <a:t>disease</a:t>
            </a:r>
            <a:r>
              <a:rPr lang="tr-TR" sz="1800" dirty="0">
                <a:effectLst/>
                <a:latin typeface="URWPalladioL"/>
              </a:rPr>
              <a:t> of 29.1 </a:t>
            </a:r>
            <a:r>
              <a:rPr lang="tr-TR" sz="1800" dirty="0" err="1">
                <a:effectLst/>
                <a:latin typeface="URWPalladioL"/>
              </a:rPr>
              <a:t>and</a:t>
            </a:r>
            <a:r>
              <a:rPr lang="tr-TR" sz="1800" dirty="0">
                <a:effectLst/>
                <a:latin typeface="URWPalladioL"/>
              </a:rPr>
              <a:t> 12.3 </a:t>
            </a:r>
            <a:r>
              <a:rPr lang="tr-TR" sz="1800" dirty="0" err="1">
                <a:effectLst/>
                <a:latin typeface="URWPalladioL"/>
              </a:rPr>
              <a:t>months</a:t>
            </a:r>
            <a:r>
              <a:rPr lang="tr-TR" sz="1800" dirty="0">
                <a:effectLst/>
                <a:latin typeface="URWPalladioL"/>
              </a:rPr>
              <a:t>, </a:t>
            </a:r>
            <a:r>
              <a:rPr lang="tr-TR" sz="1800" dirty="0" err="1">
                <a:effectLst/>
                <a:latin typeface="URWPalladioL"/>
              </a:rPr>
              <a:t>respectively</a:t>
            </a:r>
            <a:r>
              <a:rPr lang="tr-TR" sz="1800" dirty="0">
                <a:effectLst/>
                <a:latin typeface="URWPalladioL"/>
              </a:rPr>
              <a:t> </a:t>
            </a:r>
            <a:endParaRPr lang="tr-TR" sz="800" dirty="0"/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79BD05-0745-465D-91EC-FBCAE7F99D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40827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>
          <a:xfrm>
            <a:off x="712788" y="395288"/>
            <a:ext cx="5432425" cy="305593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Bu güne dek tek ajanlarla konvansiyonel kemoterapi ajanlarının prospektif karşılaştırması yapılmamıştır. </a:t>
            </a:r>
          </a:p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800" dirty="0" err="1">
                <a:effectLst/>
                <a:latin typeface="AdvOT333dc5e5"/>
              </a:rPr>
              <a:t>Histones</a:t>
            </a:r>
            <a:r>
              <a:rPr lang="tr-TR" sz="1800" dirty="0">
                <a:effectLst/>
                <a:latin typeface="AdvOT333dc5e5"/>
              </a:rPr>
              <a:t> </a:t>
            </a:r>
            <a:r>
              <a:rPr lang="tr-TR" sz="1800" dirty="0" err="1">
                <a:effectLst/>
                <a:latin typeface="AdvOT333dc5e5"/>
              </a:rPr>
              <a:t>are</a:t>
            </a:r>
            <a:r>
              <a:rPr lang="tr-TR" sz="1800" dirty="0">
                <a:effectLst/>
                <a:latin typeface="AdvOT333dc5e5"/>
              </a:rPr>
              <a:t> </a:t>
            </a:r>
            <a:r>
              <a:rPr lang="tr-TR" sz="1800" dirty="0" err="1">
                <a:effectLst/>
                <a:latin typeface="AdvOT333dc5e5"/>
              </a:rPr>
              <a:t>proteins</a:t>
            </a:r>
            <a:r>
              <a:rPr lang="tr-TR" sz="1800" dirty="0">
                <a:effectLst/>
                <a:latin typeface="AdvOT333dc5e5"/>
              </a:rPr>
              <a:t> </a:t>
            </a:r>
            <a:r>
              <a:rPr lang="tr-TR" sz="1800" dirty="0" err="1">
                <a:effectLst/>
                <a:latin typeface="AdvOT333dc5e5"/>
              </a:rPr>
              <a:t>that</a:t>
            </a:r>
            <a:r>
              <a:rPr lang="tr-TR" sz="1800" dirty="0">
                <a:effectLst/>
                <a:latin typeface="AdvOT333dc5e5"/>
              </a:rPr>
              <a:t> </a:t>
            </a:r>
            <a:r>
              <a:rPr lang="tr-TR" sz="1800" dirty="0" err="1">
                <a:effectLst/>
                <a:latin typeface="AdvOT333dc5e5"/>
              </a:rPr>
              <a:t>maintain</a:t>
            </a:r>
            <a:r>
              <a:rPr lang="tr-TR" sz="1800" dirty="0">
                <a:effectLst/>
                <a:latin typeface="AdvOT333dc5e5"/>
              </a:rPr>
              <a:t> DNA </a:t>
            </a:r>
            <a:r>
              <a:rPr lang="tr-TR" sz="1800" dirty="0" err="1">
                <a:effectLst/>
                <a:latin typeface="AdvOT333dc5e5"/>
              </a:rPr>
              <a:t>configuration</a:t>
            </a:r>
            <a:r>
              <a:rPr lang="tr-TR" sz="1800" dirty="0">
                <a:effectLst/>
                <a:latin typeface="AdvOT333dc5e5"/>
              </a:rPr>
              <a:t> </a:t>
            </a:r>
            <a:r>
              <a:rPr lang="tr-TR" sz="1800" dirty="0" err="1">
                <a:effectLst/>
                <a:latin typeface="AdvOT333dc5e5"/>
              </a:rPr>
              <a:t>and</a:t>
            </a:r>
            <a:r>
              <a:rPr lang="tr-TR" sz="1800" dirty="0">
                <a:effectLst/>
                <a:latin typeface="AdvOT333dc5e5"/>
              </a:rPr>
              <a:t> </a:t>
            </a:r>
            <a:r>
              <a:rPr lang="tr-TR" sz="1800" dirty="0" err="1">
                <a:effectLst/>
                <a:latin typeface="AdvOT333dc5e5"/>
              </a:rPr>
              <a:t>regulate</a:t>
            </a:r>
            <a:r>
              <a:rPr lang="tr-TR" sz="1800" dirty="0">
                <a:effectLst/>
                <a:latin typeface="AdvOT333dc5e5"/>
              </a:rPr>
              <a:t> </a:t>
            </a:r>
            <a:r>
              <a:rPr lang="tr-TR" sz="1800" dirty="0" err="1">
                <a:effectLst/>
                <a:latin typeface="AdvOT333dc5e5"/>
              </a:rPr>
              <a:t>access</a:t>
            </a:r>
            <a:r>
              <a:rPr lang="tr-TR" sz="1800" dirty="0">
                <a:effectLst/>
                <a:latin typeface="AdvOT333dc5e5"/>
              </a:rPr>
              <a:t> </a:t>
            </a:r>
            <a:r>
              <a:rPr lang="tr-TR" sz="1800" dirty="0" err="1">
                <a:effectLst/>
                <a:latin typeface="AdvOT333dc5e5"/>
              </a:rPr>
              <a:t>to</a:t>
            </a:r>
            <a:r>
              <a:rPr lang="tr-TR" sz="1800" dirty="0">
                <a:effectLst/>
                <a:latin typeface="AdvOT333dc5e5"/>
              </a:rPr>
              <a:t> </a:t>
            </a:r>
            <a:r>
              <a:rPr lang="tr-TR" sz="1800" dirty="0" err="1">
                <a:effectLst/>
                <a:latin typeface="AdvOT333dc5e5"/>
              </a:rPr>
              <a:t>genes</a:t>
            </a:r>
            <a:r>
              <a:rPr lang="tr-TR" sz="1800" dirty="0">
                <a:effectLst/>
                <a:latin typeface="AdvOT333dc5e5"/>
              </a:rPr>
              <a:t> </a:t>
            </a:r>
            <a:r>
              <a:rPr lang="tr-TR" sz="1800" dirty="0" err="1">
                <a:effectLst/>
                <a:latin typeface="AdvOT333dc5e5"/>
              </a:rPr>
              <a:t>by</a:t>
            </a:r>
            <a:r>
              <a:rPr lang="tr-TR" sz="1800" dirty="0">
                <a:effectLst/>
                <a:latin typeface="AdvOT333dc5e5"/>
              </a:rPr>
              <a:t> </a:t>
            </a:r>
            <a:r>
              <a:rPr lang="tr-TR" sz="1800" dirty="0" err="1">
                <a:effectLst/>
                <a:latin typeface="AdvOT333dc5e5"/>
              </a:rPr>
              <a:t>transcription</a:t>
            </a:r>
            <a:r>
              <a:rPr lang="tr-TR" sz="1800" dirty="0">
                <a:effectLst/>
                <a:latin typeface="AdvOT333dc5e5"/>
              </a:rPr>
              <a:t> </a:t>
            </a:r>
            <a:r>
              <a:rPr lang="tr-TR" sz="1800" dirty="0" err="1">
                <a:effectLst/>
                <a:latin typeface="AdvOT333dc5e5"/>
              </a:rPr>
              <a:t>factors</a:t>
            </a:r>
            <a:r>
              <a:rPr lang="tr-TR" sz="1800" dirty="0">
                <a:effectLst/>
                <a:latin typeface="AdvOT333dc5e5"/>
              </a:rPr>
              <a:t> </a:t>
            </a:r>
            <a:r>
              <a:rPr lang="tr-TR" sz="1800" dirty="0" err="1">
                <a:effectLst/>
                <a:latin typeface="AdvOT333dc5e5"/>
              </a:rPr>
              <a:t>via</a:t>
            </a:r>
            <a:r>
              <a:rPr lang="tr-TR" sz="1800" dirty="0">
                <a:effectLst/>
                <a:latin typeface="AdvOT333dc5e5"/>
              </a:rPr>
              <a:t> </a:t>
            </a:r>
            <a:r>
              <a:rPr lang="tr-TR" sz="1800" dirty="0" err="1">
                <a:effectLst/>
                <a:latin typeface="AdvOT333dc5e5"/>
              </a:rPr>
              <a:t>their</a:t>
            </a:r>
            <a:r>
              <a:rPr lang="tr-TR" sz="1800" dirty="0">
                <a:effectLst/>
                <a:latin typeface="AdvOT333dc5e5"/>
              </a:rPr>
              <a:t> </a:t>
            </a:r>
            <a:r>
              <a:rPr lang="tr-TR" sz="1800" dirty="0" err="1">
                <a:effectLst/>
                <a:latin typeface="AdvOT333dc5e5"/>
              </a:rPr>
              <a:t>acetylation</a:t>
            </a:r>
            <a:r>
              <a:rPr lang="tr-TR" sz="1800" dirty="0">
                <a:effectLst/>
                <a:latin typeface="AdvOT333dc5e5"/>
              </a:rPr>
              <a:t> </a:t>
            </a:r>
            <a:r>
              <a:rPr lang="tr-TR" sz="1800" dirty="0" err="1">
                <a:effectLst/>
                <a:latin typeface="AdvOT333dc5e5"/>
              </a:rPr>
              <a:t>or</a:t>
            </a:r>
            <a:r>
              <a:rPr lang="tr-TR" sz="1800" dirty="0">
                <a:effectLst/>
                <a:latin typeface="AdvOT333dc5e5"/>
              </a:rPr>
              <a:t> </a:t>
            </a:r>
            <a:r>
              <a:rPr lang="tr-TR" sz="1800" dirty="0" err="1">
                <a:effectLst/>
                <a:latin typeface="AdvOT333dc5e5"/>
              </a:rPr>
              <a:t>deacetylation</a:t>
            </a:r>
            <a:r>
              <a:rPr lang="tr-TR" sz="1800" dirty="0">
                <a:effectLst/>
                <a:latin typeface="AdvOT333dc5e5"/>
              </a:rPr>
              <a:t>. </a:t>
            </a:r>
            <a:r>
              <a:rPr lang="tr-TR" sz="1800" dirty="0" err="1">
                <a:effectLst/>
                <a:latin typeface="AdvOT333dc5e5"/>
              </a:rPr>
              <a:t>HDACi</a:t>
            </a:r>
            <a:r>
              <a:rPr lang="tr-TR" sz="1800" dirty="0">
                <a:effectLst/>
                <a:latin typeface="AdvOT333dc5e5"/>
              </a:rPr>
              <a:t> </a:t>
            </a:r>
            <a:r>
              <a:rPr lang="tr-TR" sz="1800" dirty="0" err="1">
                <a:effectLst/>
                <a:latin typeface="AdvOT333dc5e5"/>
              </a:rPr>
              <a:t>increase</a:t>
            </a:r>
            <a:r>
              <a:rPr lang="tr-TR" sz="1800" dirty="0">
                <a:effectLst/>
                <a:latin typeface="AdvOT333dc5e5"/>
              </a:rPr>
              <a:t> </a:t>
            </a:r>
            <a:r>
              <a:rPr lang="tr-TR" sz="1800" dirty="0" err="1">
                <a:effectLst/>
                <a:latin typeface="AdvOT333dc5e5"/>
              </a:rPr>
              <a:t>the</a:t>
            </a:r>
            <a:r>
              <a:rPr lang="tr-TR" sz="1800" dirty="0">
                <a:effectLst/>
                <a:latin typeface="AdvOT333dc5e5"/>
              </a:rPr>
              <a:t> </a:t>
            </a:r>
            <a:r>
              <a:rPr lang="tr-TR" sz="1800" dirty="0" err="1">
                <a:effectLst/>
                <a:latin typeface="AdvOT333dc5e5"/>
              </a:rPr>
              <a:t>histone</a:t>
            </a:r>
            <a:r>
              <a:rPr lang="tr-TR" sz="1800" dirty="0">
                <a:effectLst/>
                <a:latin typeface="AdvOT333dc5e5"/>
              </a:rPr>
              <a:t> </a:t>
            </a:r>
            <a:r>
              <a:rPr lang="tr-TR" sz="1800" dirty="0" err="1">
                <a:effectLst/>
                <a:latin typeface="AdvOT333dc5e5"/>
              </a:rPr>
              <a:t>acetylation</a:t>
            </a:r>
            <a:r>
              <a:rPr lang="tr-TR" sz="1800" dirty="0">
                <a:effectLst/>
                <a:latin typeface="AdvOT333dc5e5"/>
              </a:rPr>
              <a:t>, </a:t>
            </a:r>
            <a:r>
              <a:rPr lang="tr-TR" sz="1800" dirty="0" err="1">
                <a:effectLst/>
                <a:latin typeface="AdvOT333dc5e5"/>
              </a:rPr>
              <a:t>which</a:t>
            </a:r>
            <a:r>
              <a:rPr lang="tr-TR" sz="1800" dirty="0">
                <a:effectLst/>
                <a:latin typeface="AdvOT333dc5e5"/>
              </a:rPr>
              <a:t> is </a:t>
            </a:r>
            <a:r>
              <a:rPr lang="tr-TR" sz="1800" dirty="0" err="1">
                <a:effectLst/>
                <a:latin typeface="AdvOT333dc5e5"/>
              </a:rPr>
              <a:t>thought</a:t>
            </a:r>
            <a:r>
              <a:rPr lang="tr-TR" sz="1800" dirty="0">
                <a:effectLst/>
                <a:latin typeface="AdvOT333dc5e5"/>
              </a:rPr>
              <a:t> </a:t>
            </a:r>
            <a:r>
              <a:rPr lang="tr-TR" sz="1800" dirty="0" err="1">
                <a:effectLst/>
                <a:latin typeface="AdvOT333dc5e5"/>
              </a:rPr>
              <a:t>to</a:t>
            </a:r>
            <a:r>
              <a:rPr lang="tr-TR" sz="1800" dirty="0">
                <a:effectLst/>
                <a:latin typeface="AdvOT333dc5e5"/>
              </a:rPr>
              <a:t> </a:t>
            </a:r>
            <a:r>
              <a:rPr lang="tr-TR" sz="1800" dirty="0" err="1">
                <a:effectLst/>
                <a:latin typeface="AdvOT333dc5e5"/>
              </a:rPr>
              <a:t>reduce</a:t>
            </a:r>
            <a:r>
              <a:rPr lang="tr-TR" sz="1800" dirty="0">
                <a:effectLst/>
                <a:latin typeface="AdvOT333dc5e5"/>
              </a:rPr>
              <a:t> </a:t>
            </a:r>
            <a:r>
              <a:rPr lang="tr-TR" sz="1800" dirty="0" err="1">
                <a:effectLst/>
                <a:latin typeface="AdvOT333dc5e5"/>
              </a:rPr>
              <a:t>the</a:t>
            </a:r>
            <a:r>
              <a:rPr lang="tr-TR" sz="1800" dirty="0">
                <a:effectLst/>
                <a:latin typeface="AdvOT333dc5e5"/>
              </a:rPr>
              <a:t> </a:t>
            </a:r>
            <a:r>
              <a:rPr lang="tr-TR" sz="1800" dirty="0" err="1">
                <a:effectLst/>
                <a:latin typeface="AdvOT333dc5e5"/>
              </a:rPr>
              <a:t>expression</a:t>
            </a:r>
            <a:r>
              <a:rPr lang="tr-TR" sz="1800" dirty="0">
                <a:effectLst/>
                <a:latin typeface="AdvOT333dc5e5"/>
              </a:rPr>
              <a:t> of </a:t>
            </a:r>
            <a:r>
              <a:rPr lang="tr-TR" sz="1800" dirty="0" err="1">
                <a:effectLst/>
                <a:latin typeface="AdvOT333dc5e5"/>
              </a:rPr>
              <a:t>tumor</a:t>
            </a:r>
            <a:r>
              <a:rPr lang="tr-TR" sz="1800" dirty="0">
                <a:effectLst/>
                <a:latin typeface="AdvOT333dc5e5"/>
              </a:rPr>
              <a:t> </a:t>
            </a:r>
            <a:r>
              <a:rPr lang="tr-TR" sz="1800" dirty="0" err="1">
                <a:effectLst/>
                <a:latin typeface="AdvOT333dc5e5"/>
              </a:rPr>
              <a:t>suppressor</a:t>
            </a:r>
            <a:r>
              <a:rPr lang="tr-TR" sz="1800" dirty="0">
                <a:effectLst/>
                <a:latin typeface="AdvOT333dc5e5"/>
              </a:rPr>
              <a:t> </a:t>
            </a:r>
            <a:r>
              <a:rPr lang="tr-TR" sz="1800" dirty="0" err="1">
                <a:effectLst/>
                <a:latin typeface="AdvOT333dc5e5"/>
              </a:rPr>
              <a:t>genes</a:t>
            </a:r>
            <a:r>
              <a:rPr lang="tr-TR" sz="1800" dirty="0">
                <a:effectLst/>
                <a:latin typeface="AdvOT333dc5e5"/>
              </a:rPr>
              <a:t> </a:t>
            </a:r>
            <a:r>
              <a:rPr lang="tr-TR" sz="1800" dirty="0" err="1">
                <a:effectLst/>
                <a:latin typeface="AdvOT333dc5e5"/>
              </a:rPr>
              <a:t>and</a:t>
            </a:r>
            <a:r>
              <a:rPr lang="tr-TR" sz="1800" dirty="0">
                <a:effectLst/>
                <a:latin typeface="AdvOT333dc5e5"/>
              </a:rPr>
              <a:t> </a:t>
            </a:r>
            <a:r>
              <a:rPr lang="tr-TR" sz="1800" dirty="0" err="1">
                <a:effectLst/>
                <a:latin typeface="AdvOT333dc5e5"/>
              </a:rPr>
              <a:t>oncogenes</a:t>
            </a:r>
            <a:r>
              <a:rPr lang="tr-TR" sz="1800" dirty="0">
                <a:effectLst/>
                <a:latin typeface="AdvOT333dc5e5"/>
              </a:rPr>
              <a:t> </a:t>
            </a:r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6452B-B6B8-4D1A-A5DB-EC63412EC8C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9726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BU ALANDA İNOVATİF TEDAVİ ALTERNATİFLERİNDEN BİRİSİ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A88E69-4EE1-4BE8-93E5-27C9626DCF74}" type="slidenum">
              <a:rPr lang="tr-TR" smtClean="0"/>
              <a:t>48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06263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Her </a:t>
            </a:r>
            <a:r>
              <a:rPr lang="en-US" b="0" dirty="0" err="1"/>
              <a:t>siklus</a:t>
            </a:r>
            <a:r>
              <a:rPr lang="en-US" b="0" dirty="0"/>
              <a:t> </a:t>
            </a:r>
            <a:r>
              <a:rPr lang="en-US" b="0" dirty="0" err="1"/>
              <a:t>öncesinde</a:t>
            </a:r>
            <a:r>
              <a:rPr lang="en-US" b="0" dirty="0"/>
              <a:t> </a:t>
            </a:r>
            <a:r>
              <a:rPr lang="en-US" b="0" dirty="0" err="1"/>
              <a:t>ve</a:t>
            </a:r>
            <a:r>
              <a:rPr lang="en-US" b="0" dirty="0"/>
              <a:t> </a:t>
            </a:r>
            <a:r>
              <a:rPr lang="en-US" b="0" dirty="0" err="1"/>
              <a:t>sonrasında</a:t>
            </a:r>
            <a:r>
              <a:rPr lang="en-US" b="0" dirty="0"/>
              <a:t> tam </a:t>
            </a:r>
            <a:r>
              <a:rPr lang="en-US" b="0" dirty="0" err="1"/>
              <a:t>kan</a:t>
            </a:r>
            <a:r>
              <a:rPr lang="en-US" b="0" dirty="0"/>
              <a:t> </a:t>
            </a:r>
            <a:r>
              <a:rPr lang="en-US" b="0" dirty="0" err="1"/>
              <a:t>sayımı</a:t>
            </a:r>
            <a:r>
              <a:rPr lang="en-US" b="0" dirty="0"/>
              <a:t> </a:t>
            </a:r>
            <a:r>
              <a:rPr lang="en-US" b="0" dirty="0" err="1"/>
              <a:t>yapılması</a:t>
            </a:r>
            <a:r>
              <a:rPr lang="en-US" b="0" dirty="0"/>
              <a:t> </a:t>
            </a:r>
            <a:r>
              <a:rPr lang="en-US" b="0" dirty="0" err="1"/>
              <a:t>gerekiyor</a:t>
            </a:r>
            <a:r>
              <a:rPr lang="en-US" b="0" dirty="0"/>
              <a:t>. </a:t>
            </a:r>
            <a:r>
              <a:rPr lang="en-US" b="0" dirty="0" err="1"/>
              <a:t>Hematolojik</a:t>
            </a:r>
            <a:r>
              <a:rPr lang="en-US" b="0" dirty="0"/>
              <a:t> </a:t>
            </a:r>
            <a:r>
              <a:rPr lang="en-US" b="0" dirty="0" err="1"/>
              <a:t>yan</a:t>
            </a:r>
            <a:r>
              <a:rPr lang="en-US" b="0" dirty="0"/>
              <a:t> </a:t>
            </a:r>
            <a:r>
              <a:rPr lang="en-US" b="0" dirty="0" err="1"/>
              <a:t>etkilerin</a:t>
            </a:r>
            <a:r>
              <a:rPr lang="en-US" b="0" dirty="0"/>
              <a:t> </a:t>
            </a:r>
            <a:r>
              <a:rPr lang="en-US" b="0" dirty="0" err="1"/>
              <a:t>yani</a:t>
            </a:r>
            <a:r>
              <a:rPr lang="en-US" b="0" dirty="0"/>
              <a:t> </a:t>
            </a:r>
            <a:r>
              <a:rPr lang="en-US" b="0" dirty="0" err="1"/>
              <a:t>özellikle</a:t>
            </a:r>
            <a:r>
              <a:rPr lang="en-US" b="0" dirty="0"/>
              <a:t>; Anemi </a:t>
            </a:r>
            <a:r>
              <a:rPr lang="en-US" b="0" dirty="0" err="1"/>
              <a:t>ve</a:t>
            </a:r>
            <a:r>
              <a:rPr lang="en-US" b="0" dirty="0"/>
              <a:t> </a:t>
            </a:r>
            <a:r>
              <a:rPr lang="en-US" b="0" dirty="0" err="1"/>
              <a:t>Trombositopeni</a:t>
            </a:r>
            <a:r>
              <a:rPr lang="en-US" b="0" dirty="0"/>
              <a:t> </a:t>
            </a:r>
            <a:r>
              <a:rPr lang="en-US" b="0" dirty="0" err="1"/>
              <a:t>değerlendirmesi</a:t>
            </a:r>
            <a:r>
              <a:rPr lang="en-US" b="0" dirty="0"/>
              <a:t> </a:t>
            </a:r>
            <a:r>
              <a:rPr lang="en-US" b="0" dirty="0" err="1"/>
              <a:t>için</a:t>
            </a:r>
            <a:r>
              <a:rPr lang="en-US" b="0" dirty="0"/>
              <a:t> </a:t>
            </a:r>
            <a:r>
              <a:rPr lang="en-US" b="0" dirty="0" err="1"/>
              <a:t>yapılmaktadır</a:t>
            </a:r>
            <a:r>
              <a:rPr lang="en-US" b="0" dirty="0"/>
              <a:t>.</a:t>
            </a:r>
          </a:p>
          <a:p>
            <a:r>
              <a:rPr lang="tr-TR" sz="1000" b="0" dirty="0" err="1">
                <a:solidFill>
                  <a:srgbClr val="4D4D4F"/>
                </a:solidFill>
                <a:latin typeface="Open Sans" panose="020B0606030504020204" pitchFamily="34" charset="0"/>
              </a:rPr>
              <a:t>İnfüzyon</a:t>
            </a:r>
            <a:r>
              <a:rPr lang="tr-TR" sz="1000" b="0" dirty="0">
                <a:solidFill>
                  <a:srgbClr val="4D4D4F"/>
                </a:solidFill>
                <a:latin typeface="Open Sans" panose="020B0606030504020204" pitchFamily="34" charset="0"/>
              </a:rPr>
              <a:t> yerinde ağrı ve diğer potansiyel semptomlar olması durumunda </a:t>
            </a:r>
            <a:r>
              <a:rPr lang="tr-TR" sz="1000" b="0" dirty="0" err="1">
                <a:solidFill>
                  <a:srgbClr val="4D4D4F"/>
                </a:solidFill>
                <a:latin typeface="Open Sans" panose="020B0606030504020204" pitchFamily="34" charset="0"/>
              </a:rPr>
              <a:t>infüzyon</a:t>
            </a:r>
            <a:r>
              <a:rPr lang="tr-TR" sz="1000" b="0" dirty="0">
                <a:solidFill>
                  <a:srgbClr val="4D4D4F"/>
                </a:solidFill>
                <a:latin typeface="Open Sans" panose="020B0606030504020204" pitchFamily="34" charset="0"/>
              </a:rPr>
              <a:t> süresi 45 </a:t>
            </a:r>
            <a:r>
              <a:rPr lang="tr-TR" sz="1000" b="0" dirty="0" err="1">
                <a:solidFill>
                  <a:srgbClr val="4D4D4F"/>
                </a:solidFill>
                <a:latin typeface="Open Sans" panose="020B0606030504020204" pitchFamily="34" charset="0"/>
              </a:rPr>
              <a:t>dk’ya</a:t>
            </a:r>
            <a:r>
              <a:rPr lang="tr-TR" sz="1000" b="0" dirty="0">
                <a:solidFill>
                  <a:srgbClr val="4D4D4F"/>
                </a:solidFill>
                <a:latin typeface="Open Sans" panose="020B0606030504020204" pitchFamily="34" charset="0"/>
              </a:rPr>
              <a:t> uzatılabilir.</a:t>
            </a:r>
          </a:p>
          <a:p>
            <a:r>
              <a:rPr lang="en-US" b="0" dirty="0" err="1"/>
              <a:t>Kısa</a:t>
            </a:r>
            <a:r>
              <a:rPr lang="en-US" b="0" dirty="0"/>
              <a:t> </a:t>
            </a:r>
            <a:r>
              <a:rPr lang="en-US" b="0" dirty="0" err="1"/>
              <a:t>bir</a:t>
            </a:r>
            <a:r>
              <a:rPr lang="en-US" b="0" dirty="0"/>
              <a:t> </a:t>
            </a:r>
            <a:r>
              <a:rPr lang="en-US" b="0" dirty="0" err="1"/>
              <a:t>infüzyon</a:t>
            </a:r>
            <a:r>
              <a:rPr lang="en-US" b="0" dirty="0"/>
              <a:t> </a:t>
            </a:r>
            <a:r>
              <a:rPr lang="en-US" b="0" dirty="0" err="1"/>
              <a:t>süresi</a:t>
            </a:r>
            <a:r>
              <a:rPr lang="en-US" b="0" dirty="0"/>
              <a:t> var. Hasta </a:t>
            </a:r>
            <a:r>
              <a:rPr lang="en-US" b="0" dirty="0" err="1"/>
              <a:t>tedavinin</a:t>
            </a:r>
            <a:r>
              <a:rPr lang="en-US" b="0" dirty="0"/>
              <a:t> 5 </a:t>
            </a:r>
            <a:r>
              <a:rPr lang="en-US" b="0" dirty="0" err="1"/>
              <a:t>günü</a:t>
            </a:r>
            <a:r>
              <a:rPr lang="en-US" b="0" dirty="0"/>
              <a:t> </a:t>
            </a:r>
            <a:r>
              <a:rPr lang="en-US" b="0" dirty="0" err="1"/>
              <a:t>yarım</a:t>
            </a:r>
            <a:r>
              <a:rPr lang="en-US" b="0" dirty="0"/>
              <a:t> </a:t>
            </a:r>
            <a:r>
              <a:rPr lang="en-US" b="0" dirty="0" err="1"/>
              <a:t>saatini</a:t>
            </a:r>
            <a:r>
              <a:rPr lang="en-US" b="0" dirty="0"/>
              <a:t> </a:t>
            </a:r>
            <a:r>
              <a:rPr lang="en-US" b="0" dirty="0" err="1"/>
              <a:t>ayırarak</a:t>
            </a:r>
            <a:r>
              <a:rPr lang="en-US" b="0" dirty="0"/>
              <a:t> </a:t>
            </a:r>
            <a:r>
              <a:rPr lang="en-US" b="0" dirty="0" err="1"/>
              <a:t>tedaviyi</a:t>
            </a:r>
            <a:r>
              <a:rPr lang="en-US" b="0" dirty="0"/>
              <a:t> </a:t>
            </a:r>
            <a:r>
              <a:rPr lang="en-US" b="0" dirty="0" err="1"/>
              <a:t>alabiliyor</a:t>
            </a:r>
            <a:r>
              <a:rPr lang="en-US" b="0" dirty="0"/>
              <a:t>. </a:t>
            </a:r>
          </a:p>
          <a:p>
            <a:r>
              <a:rPr lang="en-US" b="0" dirty="0"/>
              <a:t>Folotyn de </a:t>
            </a:r>
            <a:r>
              <a:rPr lang="en-US" b="0" dirty="0" err="1"/>
              <a:t>ise</a:t>
            </a:r>
            <a:r>
              <a:rPr lang="en-US" b="0" dirty="0"/>
              <a:t> 7 </a:t>
            </a:r>
            <a:r>
              <a:rPr lang="en-US" b="0" dirty="0" err="1"/>
              <a:t>haftalık</a:t>
            </a:r>
            <a:r>
              <a:rPr lang="en-US" b="0" dirty="0"/>
              <a:t> </a:t>
            </a:r>
            <a:r>
              <a:rPr lang="en-US" b="0" dirty="0" err="1"/>
              <a:t>sikluslar</a:t>
            </a:r>
            <a:r>
              <a:rPr lang="en-US" b="0" dirty="0"/>
              <a:t> </a:t>
            </a:r>
            <a:r>
              <a:rPr lang="en-US" b="0" dirty="0" err="1"/>
              <a:t>haftada</a:t>
            </a:r>
            <a:r>
              <a:rPr lang="en-US" b="0" dirty="0"/>
              <a:t> </a:t>
            </a:r>
            <a:r>
              <a:rPr lang="en-US" b="0" dirty="0" err="1"/>
              <a:t>bir</a:t>
            </a:r>
            <a:r>
              <a:rPr lang="en-US" b="0" dirty="0"/>
              <a:t> </a:t>
            </a:r>
            <a:r>
              <a:rPr lang="en-US" b="0" dirty="0" err="1"/>
              <a:t>tedavi</a:t>
            </a:r>
            <a:r>
              <a:rPr lang="en-US" b="0" dirty="0"/>
              <a:t> </a:t>
            </a:r>
            <a:r>
              <a:rPr lang="en-US" b="0" dirty="0" err="1"/>
              <a:t>uygulaması</a:t>
            </a:r>
            <a:r>
              <a:rPr lang="en-US" b="0" dirty="0"/>
              <a:t> </a:t>
            </a:r>
            <a:r>
              <a:rPr lang="en-US" b="0" dirty="0" err="1"/>
              <a:t>yapılıyor</a:t>
            </a:r>
            <a:r>
              <a:rPr lang="en-US" b="0" dirty="0"/>
              <a:t>. </a:t>
            </a:r>
            <a:r>
              <a:rPr lang="en-US" b="0" dirty="0" err="1"/>
              <a:t>Romidepsin</a:t>
            </a:r>
            <a:r>
              <a:rPr lang="en-US" b="0" dirty="0"/>
              <a:t> de </a:t>
            </a:r>
            <a:r>
              <a:rPr lang="tr-TR" sz="1000" b="0" dirty="0">
                <a:solidFill>
                  <a:schemeClr val="accent5">
                    <a:lumMod val="50000"/>
                  </a:schemeClr>
                </a:solidFill>
              </a:rPr>
              <a:t>1., 8. ve 15. günlerde 28-günlük </a:t>
            </a:r>
            <a:r>
              <a:rPr lang="tr-TR" sz="1000" b="0" dirty="0" err="1">
                <a:solidFill>
                  <a:schemeClr val="accent5">
                    <a:lumMod val="50000"/>
                  </a:schemeClr>
                </a:solidFill>
              </a:rPr>
              <a:t>sikluslarla</a:t>
            </a:r>
            <a:r>
              <a:rPr lang="tr-TR" sz="1000" b="0" dirty="0">
                <a:solidFill>
                  <a:schemeClr val="accent5">
                    <a:lumMod val="50000"/>
                  </a:schemeClr>
                </a:solidFill>
              </a:rPr>
              <a:t> 4 saatlik </a:t>
            </a:r>
            <a:r>
              <a:rPr lang="tr-TR" sz="1000" b="0" dirty="0" err="1">
                <a:solidFill>
                  <a:schemeClr val="accent5">
                    <a:lumMod val="50000"/>
                  </a:schemeClr>
                </a:solidFill>
              </a:rPr>
              <a:t>infüzyonla</a:t>
            </a:r>
            <a:r>
              <a:rPr lang="tr-TR" sz="1000" b="0" dirty="0">
                <a:solidFill>
                  <a:schemeClr val="accent5">
                    <a:lumMod val="50000"/>
                  </a:schemeClr>
                </a:solidFill>
              </a:rPr>
              <a:t> uygulanmaktadır.</a:t>
            </a:r>
          </a:p>
          <a:p>
            <a:r>
              <a:rPr lang="tr-TR" sz="1000" b="0" dirty="0">
                <a:solidFill>
                  <a:schemeClr val="accent5">
                    <a:lumMod val="50000"/>
                  </a:schemeClr>
                </a:solidFill>
              </a:rPr>
              <a:t>Herhangi bir </a:t>
            </a:r>
            <a:r>
              <a:rPr lang="tr-TR" sz="1000" b="0" dirty="0" err="1">
                <a:solidFill>
                  <a:schemeClr val="accent5">
                    <a:lumMod val="50000"/>
                  </a:schemeClr>
                </a:solidFill>
              </a:rPr>
              <a:t>pre-medikasyon</a:t>
            </a:r>
            <a:r>
              <a:rPr lang="tr-TR" sz="1000" b="0" dirty="0">
                <a:solidFill>
                  <a:schemeClr val="accent5">
                    <a:lumMod val="50000"/>
                  </a:schemeClr>
                </a:solidFill>
              </a:rPr>
              <a:t> ihtiyacı yoktur.</a:t>
            </a:r>
            <a:endParaRPr lang="en-US" b="0" dirty="0"/>
          </a:p>
          <a:p>
            <a:endParaRPr lang="tr-TR" sz="1000" b="0" dirty="0">
              <a:solidFill>
                <a:srgbClr val="4D4D4F"/>
              </a:solidFill>
              <a:latin typeface="Open Sans" panose="020B0606030504020204" pitchFamily="34" charset="0"/>
            </a:endParaRPr>
          </a:p>
          <a:p>
            <a:endParaRPr lang="en-US" b="0" dirty="0"/>
          </a:p>
          <a:p>
            <a:endParaRPr lang="en-US" b="0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1E703CC4-7648-4B14-AF7D-1AAC207BC5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2788" y="395288"/>
            <a:ext cx="5432425" cy="3055937"/>
          </a:xfrm>
        </p:spPr>
      </p:sp>
    </p:spTree>
    <p:extLst>
      <p:ext uri="{BB962C8B-B14F-4D97-AF65-F5344CB8AC3E}">
        <p14:creationId xmlns:p14="http://schemas.microsoft.com/office/powerpoint/2010/main" val="1237694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PTHL’ların sınıflaması karmaşıktır ve </a:t>
            </a:r>
            <a:r>
              <a:rPr lang="tr-TR" dirty="0" err="1"/>
              <a:t>bütün</a:t>
            </a:r>
            <a:r>
              <a:rPr lang="tr-TR" dirty="0"/>
              <a:t> lenfomalarda olduğu gibi, </a:t>
            </a:r>
            <a:r>
              <a:rPr lang="tr-TR" dirty="0" err="1"/>
              <a:t>günümüze</a:t>
            </a:r>
            <a:r>
              <a:rPr lang="tr-TR" dirty="0"/>
              <a:t> kadar çok farklı sınıflamalar </a:t>
            </a:r>
            <a:r>
              <a:rPr lang="tr-TR" dirty="0" err="1"/>
              <a:t>yapılmıştır.Klinik</a:t>
            </a:r>
            <a:r>
              <a:rPr lang="tr-TR" dirty="0"/>
              <a:t>, patolojik, immünolojik ve genetik özelliklere dayanmaktadır.4 ana grupta incelenmektedirler; Kutanöz, Nodal, </a:t>
            </a:r>
            <a:r>
              <a:rPr lang="tr-TR" dirty="0" err="1"/>
              <a:t>Ekstranodal</a:t>
            </a:r>
            <a:r>
              <a:rPr lang="tr-TR" dirty="0"/>
              <a:t> ve </a:t>
            </a:r>
            <a:r>
              <a:rPr lang="tr-TR" dirty="0" err="1"/>
              <a:t>Lösemik</a:t>
            </a:r>
            <a:r>
              <a:rPr lang="tr-TR" dirty="0"/>
              <a:t>.</a:t>
            </a:r>
          </a:p>
          <a:p>
            <a:r>
              <a:rPr lang="tr-TR" dirty="0"/>
              <a:t>En yaygın görülen grup; Nodal T-Hücreli Lenfomalar.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A88E69-4EE1-4BE8-93E5-27C9626DCF74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8809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2788" y="395288"/>
            <a:ext cx="5432425" cy="3055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327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CD4’e ek olarak koyu renk olanlardan en az ikisi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A88E69-4EE1-4BE8-93E5-27C9626DCF74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5667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GATA3 de PI3K yolağı, yüksek </a:t>
            </a:r>
            <a:r>
              <a:rPr lang="tr-TR" dirty="0" err="1"/>
              <a:t>myc</a:t>
            </a:r>
            <a:r>
              <a:rPr lang="tr-TR" dirty="0"/>
              <a:t> ekspresyonu ve proliferasyon </a:t>
            </a:r>
          </a:p>
          <a:p>
            <a:r>
              <a:rPr lang="tr-TR" dirty="0"/>
              <a:t>TBX21 de </a:t>
            </a:r>
            <a:r>
              <a:rPr lang="tr-TR" dirty="0" err="1"/>
              <a:t>Nf</a:t>
            </a:r>
            <a:r>
              <a:rPr lang="tr-TR" dirty="0"/>
              <a:t>-kB yolağı aktif, epigenetik mutasyonlar var,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A88E69-4EE1-4BE8-93E5-27C9626DCF74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8060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C0A0D05F-C9C5-480E-949E-4038DC7183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395288"/>
            <a:ext cx="5432425" cy="3055937"/>
          </a:xfrm>
          <a:ln/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96908810-BBAF-47B6-AE00-ECE9AEC33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dirty="0"/>
          </a:p>
        </p:txBody>
      </p:sp>
      <p:sp>
        <p:nvSpPr>
          <p:cNvPr id="74756" name="Slide Number Placeholder 3">
            <a:extLst>
              <a:ext uri="{FF2B5EF4-FFF2-40B4-BE49-F238E27FC236}">
                <a16:creationId xmlns:a16="http://schemas.microsoft.com/office/drawing/2014/main" id="{CC783EC7-EE77-4608-B32E-08A45A87A7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1F877A7-56E4-4772-BFFD-608EBCBB36E0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A88E69-4EE1-4BE8-93E5-27C9626DCF74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5677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PTHL da uzun </a:t>
            </a:r>
            <a:r>
              <a:rPr lang="tr-TR" dirty="0" err="1"/>
              <a:t>sreli</a:t>
            </a:r>
            <a:r>
              <a:rPr lang="tr-TR" dirty="0"/>
              <a:t> sağkalım %30 dan daha düşük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A88E69-4EE1-4BE8-93E5-27C9626DCF74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366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AA2DF09-FCCB-4074-53B9-E474E0F6CA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1D7C0B8-BD98-1E4B-29B5-E9A7DD5464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8F996E0-7AF9-A3E7-1672-2E1C9F795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FFDC-F26A-4CA4-814D-FFD28021D20B}" type="datetimeFigureOut">
              <a:rPr lang="tr-TR" smtClean="0"/>
              <a:t>26.04.2025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8D7692E-349D-9693-7A37-D456B32E6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83C2704-5874-47AC-7E0F-79DA8A31B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B65D-C72C-4AAB-AF32-898FC3C14C0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0937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E82AECF-1678-4B52-F996-DB2F1A0AF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255EE528-FA33-6ECD-5464-889831961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B8E017F-6C9D-7E69-B4FA-2E24DAD67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FFDC-F26A-4CA4-814D-FFD28021D20B}" type="datetimeFigureOut">
              <a:rPr lang="tr-TR" smtClean="0"/>
              <a:t>26.04.2025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36F863D-84A2-EA1B-6B6D-4C3F6D041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6721420-650E-7158-EBDC-B8FC46299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B65D-C72C-4AAB-AF32-898FC3C14C0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1171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DCEF160B-3489-C54F-A474-53ED22C994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711FA0F-36A5-92AE-93A4-AB7761DDE6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04C79D2-F4A8-2738-2691-A56341D21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FFDC-F26A-4CA4-814D-FFD28021D20B}" type="datetimeFigureOut">
              <a:rPr lang="tr-TR" smtClean="0"/>
              <a:t>26.04.2025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4356E41-A569-D58E-AF4D-C460893B8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908C582-0861-9D14-D0FD-D06D95789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B65D-C72C-4AAB-AF32-898FC3C14C0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2995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2DDCB-C02E-4DFC-BDE1-FFC9AD7F1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ED3416E-E624-4A9D-BAC7-2D49B1B2FC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1520" y="1453895"/>
            <a:ext cx="11155680" cy="434358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7FFF62B-DA5A-4632-BB8E-755E71A25D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1520" y="6070149"/>
            <a:ext cx="9409914" cy="365760"/>
          </a:xfrm>
        </p:spPr>
        <p:txBody>
          <a:bodyPr anchor="b" anchorCtr="0"/>
          <a:lstStyle>
            <a:lvl1pPr marL="0" indent="0">
              <a:spcBef>
                <a:spcPts val="200"/>
              </a:spcBef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5528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6AD3BC-A30D-46F6-97B3-6F918CF172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952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444D6-465E-4851-A2D3-C7214EC3A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33E99888-E38E-488F-B5E4-4E941830EB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1520" y="6070149"/>
            <a:ext cx="9409914" cy="365760"/>
          </a:xfrm>
        </p:spPr>
        <p:txBody>
          <a:bodyPr anchor="b" anchorCtr="0"/>
          <a:lstStyle>
            <a:lvl1pPr marL="0" indent="0">
              <a:spcBef>
                <a:spcPts val="200"/>
              </a:spcBef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9263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94C3A-0EDE-4C88-B873-88A83D31A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20BA3B5-1613-4376-B87D-C58E817868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1520" y="1453896"/>
            <a:ext cx="5364480" cy="4343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40C87D26-EFB7-4B51-9658-3DE1BF2C33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22720" y="1453896"/>
            <a:ext cx="5364480" cy="4343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C444DA6-32A8-4A1C-B1ED-936B81A162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1520" y="6070149"/>
            <a:ext cx="9409914" cy="365760"/>
          </a:xfrm>
        </p:spPr>
        <p:txBody>
          <a:bodyPr anchor="b" anchorCtr="0"/>
          <a:lstStyle>
            <a:lvl1pPr marL="0" indent="0">
              <a:spcBef>
                <a:spcPts val="200"/>
              </a:spcBef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0017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9113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717A8AD-D1C3-33BE-4023-248A8CB9A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26CDD5B-800E-03C5-E220-F4D8B1C19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D0F1BD6-0BF0-18B5-BABC-270159CFE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FFDC-F26A-4CA4-814D-FFD28021D20B}" type="datetimeFigureOut">
              <a:rPr lang="tr-TR" smtClean="0"/>
              <a:t>26.04.2025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55B7E22-6BEB-D14F-19E5-D76F9222E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F466938-92E2-BE52-60F8-00AC3784A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B65D-C72C-4AAB-AF32-898FC3C14C0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6106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46CC6C4-B938-3101-B870-C3283B0A3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29DF313-C0D2-7583-3B0D-821AB5426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D410303-E5BC-AD77-330B-E3A3F1C1C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FFDC-F26A-4CA4-814D-FFD28021D20B}" type="datetimeFigureOut">
              <a:rPr lang="tr-TR" smtClean="0"/>
              <a:t>26.04.2025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F83C504-BA24-7484-266D-6D415B3CD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4CE6D4F-FA53-1F84-7804-27A3F2C25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B65D-C72C-4AAB-AF32-898FC3C14C0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3866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FE0880-6880-4929-DB1A-548B19E9C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E322370-ECD0-5759-E436-12C544F22E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537E360-D173-42D6-DF89-7B424D3B54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9171027-6570-047F-E7C6-C4E373070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FFDC-F26A-4CA4-814D-FFD28021D20B}" type="datetimeFigureOut">
              <a:rPr lang="tr-TR" smtClean="0"/>
              <a:t>26.04.2025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6AA132C-FCB5-43E7-0F7F-22E18C799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CCD475C-71F3-E940-05BC-B1A20323B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B65D-C72C-4AAB-AF32-898FC3C14C0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6849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A1BAFA-121F-377F-B919-5CC381230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2E7FE6E-E2F2-D423-0460-5EE280BD8F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DAB06AF-CC84-8961-5AC5-9288F39A91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66D71E81-A733-F939-55F7-D8CB4B8B87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0F179C50-E078-4A7D-37AE-B44B9C9C0B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2009F9D0-3812-B784-6D71-DB8E256C9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FFDC-F26A-4CA4-814D-FFD28021D20B}" type="datetimeFigureOut">
              <a:rPr lang="tr-TR" smtClean="0"/>
              <a:t>26.04.2025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3E529467-B384-B1B8-5DAB-9D042A994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A6E89F2C-05DE-95C9-F825-E3A7354C6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B65D-C72C-4AAB-AF32-898FC3C14C0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8206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AACE086-EDA2-66AF-94AE-85A3AA939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97839550-5422-1C7A-DF9C-5E4E9A91C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FFDC-F26A-4CA4-814D-FFD28021D20B}" type="datetimeFigureOut">
              <a:rPr lang="tr-TR" smtClean="0"/>
              <a:t>26.04.2025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81FD12B-88BF-09D1-9E9F-947C7B238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FC7C9BB-B753-4C19-FC66-44688ED49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B65D-C72C-4AAB-AF32-898FC3C14C0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912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55DD8B13-1F0D-E2A8-EA5D-68A6D94AB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FFDC-F26A-4CA4-814D-FFD28021D20B}" type="datetimeFigureOut">
              <a:rPr lang="tr-TR" smtClean="0"/>
              <a:t>26.04.2025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CF0AC61F-2C38-DEC1-DFCE-24AAAF15A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5785E10-EACB-C9E3-C9DA-06B2582AD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B65D-C72C-4AAB-AF32-898FC3C14C0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95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02A1AA4-5F4B-BB56-7266-5838C1EDF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751FF5D-0CDF-AA68-E99C-036841E5E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0F03021-9F46-5EA4-1C81-D772F648E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5A7B2D4-4B3B-453E-3139-9644D3498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FFDC-F26A-4CA4-814D-FFD28021D20B}" type="datetimeFigureOut">
              <a:rPr lang="tr-TR" smtClean="0"/>
              <a:t>26.04.2025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45ED6EB-3C7F-F7A8-E566-FAB722119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CAEE89A-2304-CBFD-B58D-E5307F066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B65D-C72C-4AAB-AF32-898FC3C14C0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6325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F485210-6919-5E01-1C54-37ABDA4EB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46E8CE67-86DF-2BD3-E6A6-808BB8C99C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752F370-BB89-E711-5B4B-E93D689A9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8918D5C-D841-FC6B-DB0C-278B0921A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FFDC-F26A-4CA4-814D-FFD28021D20B}" type="datetimeFigureOut">
              <a:rPr lang="tr-TR" smtClean="0"/>
              <a:t>26.04.2025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01D9CC7-05DF-4FDC-AC90-8DD276DE7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F680488-99D3-DCF7-081C-CFC639ACF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B65D-C72C-4AAB-AF32-898FC3C14C0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8339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EE764F8C-A3A8-EFEE-2CCC-588241CE5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0BDDF4D-C773-B56C-B7CD-E7ADF1222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26552F3-A375-D7B5-032E-17E92BD38C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BFFDC-F26A-4CA4-814D-FFD28021D20B}" type="datetimeFigureOut">
              <a:rPr lang="tr-TR" smtClean="0"/>
              <a:t>26.04.2025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F6FC55A-F86A-879F-6B9B-2DDF31BF3F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BC5C508-553C-4B79-9E4A-8BFC4E41D4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8B65D-C72C-4AAB-AF32-898FC3C14C0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7934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3" r:id="rId13"/>
    <p:sldLayoutId id="2147483854" r:id="rId14"/>
    <p:sldLayoutId id="2147483855" r:id="rId15"/>
    <p:sldLayoutId id="214748385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4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5.png"/><Relationship Id="rId9" Type="http://schemas.microsoft.com/office/2007/relationships/diagramDrawing" Target="../diagrams/drawing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article/10.1007/s11899-018-0432-3#ref-CR65" TargetMode="External"/><Relationship Id="rId7" Type="http://schemas.openxmlformats.org/officeDocument/2006/relationships/hyperlink" Target="https://link.springer.com/article/10.1007/s11899-018-0432-3#ref-CR69" TargetMode="External"/><Relationship Id="rId2" Type="http://schemas.openxmlformats.org/officeDocument/2006/relationships/hyperlink" Target="https://link.springer.com/article/10.1007/s11899-018-0432-3#ref-CR64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link.springer.com/article/10.1007/s11899-018-0432-3#ref-CR68" TargetMode="External"/><Relationship Id="rId5" Type="http://schemas.openxmlformats.org/officeDocument/2006/relationships/hyperlink" Target="https://link.springer.com/article/10.1007/s11899-018-0432-3#ref-CR67" TargetMode="External"/><Relationship Id="rId4" Type="http://schemas.openxmlformats.org/officeDocument/2006/relationships/hyperlink" Target="https://link.springer.com/article/10.1007/s11899-018-0432-3#ref-CR66" TargetMode="Externa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s://link.springer.com/article/10.1007/s11899-018-0432-3#ref-CR36" TargetMode="External"/><Relationship Id="rId3" Type="http://schemas.openxmlformats.org/officeDocument/2006/relationships/hyperlink" Target="https://link.springer.com/article/10.1007/s11899-018-0432-3#ref-CR31" TargetMode="External"/><Relationship Id="rId7" Type="http://schemas.openxmlformats.org/officeDocument/2006/relationships/hyperlink" Target="https://link.springer.com/article/10.1007/s11899-018-0432-3#ref-CR35" TargetMode="External"/><Relationship Id="rId2" Type="http://schemas.openxmlformats.org/officeDocument/2006/relationships/hyperlink" Target="https://link.springer.com/article/10.1007/s11899-018-0432-3#ref-CR30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link.springer.com/article/10.1007/s11899-018-0432-3#ref-CR34" TargetMode="External"/><Relationship Id="rId5" Type="http://schemas.openxmlformats.org/officeDocument/2006/relationships/hyperlink" Target="https://link.springer.com/article/10.1007/s11899-018-0432-3#ref-CR33" TargetMode="External"/><Relationship Id="rId10" Type="http://schemas.openxmlformats.org/officeDocument/2006/relationships/hyperlink" Target="https://link.springer.com/article/10.1007/s11899-018-0432-3#ref-CR38" TargetMode="External"/><Relationship Id="rId4" Type="http://schemas.openxmlformats.org/officeDocument/2006/relationships/hyperlink" Target="https://link.springer.com/article/10.1007/s11899-018-0432-3#ref-CR32" TargetMode="External"/><Relationship Id="rId9" Type="http://schemas.openxmlformats.org/officeDocument/2006/relationships/hyperlink" Target="https://link.springer.com/article/10.1007/s11899-018-0432-3#ref-CR37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BA8666A-1B1C-DE27-7346-EED885108D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3A1953"/>
                </a:solidFill>
              </a:rPr>
              <a:t>Relaps-refrakter periferik T hücreli lenfomalar: </a:t>
            </a:r>
            <a:br>
              <a:rPr lang="tr-TR" b="1" dirty="0">
                <a:solidFill>
                  <a:srgbClr val="3A1953"/>
                </a:solidFill>
              </a:rPr>
            </a:br>
            <a:r>
              <a:rPr lang="tr-TR" b="1" dirty="0">
                <a:solidFill>
                  <a:srgbClr val="3A1953"/>
                </a:solidFill>
              </a:rPr>
              <a:t>alt gruplar ve tedavileri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04FC32D-2096-7279-02A6-60A04FD2FB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tr-TR" dirty="0"/>
          </a:p>
          <a:p>
            <a:endParaRPr lang="tr-TR" b="1" dirty="0"/>
          </a:p>
          <a:p>
            <a:r>
              <a:rPr lang="tr-TR" b="1" dirty="0"/>
              <a:t>Doç. Dr. Funda Tanrıkulu</a:t>
            </a:r>
          </a:p>
          <a:p>
            <a:r>
              <a:rPr lang="tr-TR" sz="1800" i="1" dirty="0"/>
              <a:t>Çukurova Üniversitesi Tıp Fakültesi, İç Hastalıkları ABD, Hematoloji BD</a:t>
            </a:r>
          </a:p>
        </p:txBody>
      </p:sp>
    </p:spTree>
    <p:extLst>
      <p:ext uri="{BB962C8B-B14F-4D97-AF65-F5344CB8AC3E}">
        <p14:creationId xmlns:p14="http://schemas.microsoft.com/office/powerpoint/2010/main" val="1159586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5F5782D-A873-39BF-A598-F8E72146B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516DE223-8214-88D0-440C-665079752D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365125"/>
            <a:ext cx="10683240" cy="5871705"/>
          </a:xfrm>
        </p:spPr>
      </p:pic>
    </p:spTree>
    <p:extLst>
      <p:ext uri="{BB962C8B-B14F-4D97-AF65-F5344CB8AC3E}">
        <p14:creationId xmlns:p14="http://schemas.microsoft.com/office/powerpoint/2010/main" val="1235599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A959349-2432-9742-6B3F-38DDA27C3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E28D668E-C2FC-16DB-CBC4-127EF1E9EB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3311" y="139700"/>
            <a:ext cx="10840489" cy="7216798"/>
          </a:xfrm>
        </p:spPr>
      </p:pic>
    </p:spTree>
    <p:extLst>
      <p:ext uri="{BB962C8B-B14F-4D97-AF65-F5344CB8AC3E}">
        <p14:creationId xmlns:p14="http://schemas.microsoft.com/office/powerpoint/2010/main" val="2330306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A0A4D2A-C3DF-750B-B796-9DFCDE57A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İçerik Yer Tutucusu 4">
            <a:extLst>
              <a:ext uri="{FF2B5EF4-FFF2-40B4-BE49-F238E27FC236}">
                <a16:creationId xmlns:a16="http://schemas.microsoft.com/office/drawing/2014/main" id="{465C418A-38B7-F857-8566-CE7237EEAA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490118"/>
            <a:ext cx="10551868" cy="4567658"/>
          </a:xfrm>
        </p:spPr>
      </p:pic>
    </p:spTree>
    <p:extLst>
      <p:ext uri="{BB962C8B-B14F-4D97-AF65-F5344CB8AC3E}">
        <p14:creationId xmlns:p14="http://schemas.microsoft.com/office/powerpoint/2010/main" val="3906019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72DD3C8-3106-6D31-CDFD-CDEC82008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7CB68D72-174D-1E0D-CA86-6DB1F2BAD9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545464"/>
            <a:ext cx="10971994" cy="5581015"/>
          </a:xfrm>
        </p:spPr>
      </p:pic>
    </p:spTree>
    <p:extLst>
      <p:ext uri="{BB962C8B-B14F-4D97-AF65-F5344CB8AC3E}">
        <p14:creationId xmlns:p14="http://schemas.microsoft.com/office/powerpoint/2010/main" val="1846375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Slide Number Placeholder 3">
            <a:extLst>
              <a:ext uri="{FF2B5EF4-FFF2-40B4-BE49-F238E27FC236}">
                <a16:creationId xmlns:a16="http://schemas.microsoft.com/office/drawing/2014/main" id="{96743E94-4B18-48A6-A069-D2D9EC2EEF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CC00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2" indent="-285744">
              <a:spcBef>
                <a:spcPct val="20000"/>
              </a:spcBef>
              <a:buClr>
                <a:srgbClr val="00CC00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spcBef>
                <a:spcPct val="20000"/>
              </a:spcBef>
              <a:buClr>
                <a:srgbClr val="00CC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spcBef>
                <a:spcPct val="20000"/>
              </a:spcBef>
              <a:buClr>
                <a:srgbClr val="00CC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spcBef>
                <a:spcPct val="20000"/>
              </a:spcBef>
              <a:buClr>
                <a:srgbClr val="00CC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726" indent="-228594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914" indent="-228594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103" indent="-228594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FF32905-60EB-4C52-8450-AE141DCC22B2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400"/>
          </a:p>
        </p:txBody>
      </p:sp>
      <p:grpSp>
        <p:nvGrpSpPr>
          <p:cNvPr id="73732" name="Group 4">
            <a:extLst>
              <a:ext uri="{FF2B5EF4-FFF2-40B4-BE49-F238E27FC236}">
                <a16:creationId xmlns:a16="http://schemas.microsoft.com/office/drawing/2014/main" id="{5C202940-D98D-4462-B883-44B3ECBDBA1E}"/>
              </a:ext>
            </a:extLst>
          </p:cNvPr>
          <p:cNvGrpSpPr>
            <a:grpSpLocks/>
          </p:cNvGrpSpPr>
          <p:nvPr/>
        </p:nvGrpSpPr>
        <p:grpSpPr bwMode="auto">
          <a:xfrm>
            <a:off x="1878479" y="3909140"/>
            <a:ext cx="8905875" cy="1771597"/>
            <a:chOff x="101672" y="3669883"/>
            <a:chExt cx="8906372" cy="1771322"/>
          </a:xfrm>
        </p:grpSpPr>
        <p:sp>
          <p:nvSpPr>
            <p:cNvPr id="6" name="Right Arrow 5">
              <a:extLst>
                <a:ext uri="{FF2B5EF4-FFF2-40B4-BE49-F238E27FC236}">
                  <a16:creationId xmlns:a16="http://schemas.microsoft.com/office/drawing/2014/main" id="{892F64F1-5336-456E-8AB0-AC8CE5217FDF}"/>
                </a:ext>
              </a:extLst>
            </p:cNvPr>
            <p:cNvSpPr/>
            <p:nvPr/>
          </p:nvSpPr>
          <p:spPr>
            <a:xfrm>
              <a:off x="462712" y="3669883"/>
              <a:ext cx="4596180" cy="1224410"/>
            </a:xfrm>
            <a:prstGeom prst="rightArrow">
              <a:avLst>
                <a:gd name="adj1" fmla="val 50000"/>
                <a:gd name="adj2" fmla="val 61092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l">
                <a:rot lat="0" lon="0" rev="1800000"/>
              </a:lightRig>
            </a:scene3d>
            <a:sp3d prstMaterial="dkEdge">
              <a:bevelT w="0" h="0" prst="angle"/>
              <a:contourClr>
                <a:schemeClr val="accent1">
                  <a:shade val="30000"/>
                  <a:satMod val="150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3738" name="TextBox 6">
              <a:extLst>
                <a:ext uri="{FF2B5EF4-FFF2-40B4-BE49-F238E27FC236}">
                  <a16:creationId xmlns:a16="http://schemas.microsoft.com/office/drawing/2014/main" id="{4B063DD7-7C36-4B12-8636-B5342B990A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4331" y="3962433"/>
              <a:ext cx="1709623" cy="584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00CC00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CC00"/>
                </a:buClr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0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CC00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b="1" dirty="0">
                  <a:solidFill>
                    <a:srgbClr val="000032"/>
                  </a:solidFill>
                </a:rPr>
                <a:t>İlk </a:t>
              </a:r>
              <a:r>
                <a:rPr lang="en-US" altLang="en-US" sz="1600" b="1" dirty="0" err="1">
                  <a:solidFill>
                    <a:srgbClr val="000032"/>
                  </a:solidFill>
                </a:rPr>
                <a:t>Basamak</a:t>
              </a:r>
              <a:r>
                <a:rPr lang="en-US" altLang="en-US" sz="1600" b="1" dirty="0">
                  <a:solidFill>
                    <a:srgbClr val="000032"/>
                  </a:solidFill>
                </a:rPr>
                <a:t> </a:t>
              </a:r>
              <a:r>
                <a:rPr lang="en-US" altLang="en-US" sz="1600" b="1" dirty="0" err="1">
                  <a:solidFill>
                    <a:srgbClr val="000032"/>
                  </a:solidFill>
                </a:rPr>
                <a:t>Tedavi</a:t>
              </a:r>
              <a:endParaRPr lang="en-US" altLang="en-US" sz="1600" b="1" dirty="0">
                <a:solidFill>
                  <a:srgbClr val="000032"/>
                </a:solidFill>
              </a:endParaRPr>
            </a:p>
          </p:txBody>
        </p:sp>
        <p:sp>
          <p:nvSpPr>
            <p:cNvPr id="73739" name="TextBox 7">
              <a:extLst>
                <a:ext uri="{FF2B5EF4-FFF2-40B4-BE49-F238E27FC236}">
                  <a16:creationId xmlns:a16="http://schemas.microsoft.com/office/drawing/2014/main" id="{C612A630-8372-474E-B43D-521FAEC65E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9213" y="3975754"/>
              <a:ext cx="1654710" cy="584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00CC00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CC00"/>
                </a:buClr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0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CC00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b="1" dirty="0" err="1">
                  <a:solidFill>
                    <a:srgbClr val="000032"/>
                  </a:solidFill>
                </a:rPr>
                <a:t>Relaps</a:t>
              </a:r>
              <a:r>
                <a:rPr lang="en-US" altLang="en-US" sz="1600" b="1" dirty="0">
                  <a:solidFill>
                    <a:srgbClr val="000032"/>
                  </a:solidFill>
                </a:rPr>
                <a:t> </a:t>
              </a:r>
              <a:r>
                <a:rPr lang="en-US" altLang="en-US" sz="1600" b="1" dirty="0" err="1">
                  <a:solidFill>
                    <a:srgbClr val="000032"/>
                  </a:solidFill>
                </a:rPr>
                <a:t>veya</a:t>
              </a:r>
              <a:r>
                <a:rPr lang="en-US" altLang="en-US" sz="1600" b="1" dirty="0">
                  <a:solidFill>
                    <a:srgbClr val="000032"/>
                  </a:solidFill>
                </a:rPr>
                <a:t> </a:t>
              </a:r>
              <a:r>
                <a:rPr lang="en-US" altLang="en-US" sz="1600" b="1" dirty="0" err="1">
                  <a:solidFill>
                    <a:srgbClr val="000032"/>
                  </a:solidFill>
                </a:rPr>
                <a:t>Progresyon</a:t>
              </a:r>
              <a:endParaRPr lang="en-US" altLang="en-US" sz="1600" b="1" dirty="0">
                <a:solidFill>
                  <a:srgbClr val="000032"/>
                </a:solidFill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86EDEAC-534A-477F-B579-33B8F85F2DA3}"/>
                </a:ext>
              </a:extLst>
            </p:cNvPr>
            <p:cNvCxnSpPr/>
            <p:nvPr/>
          </p:nvCxnSpPr>
          <p:spPr>
            <a:xfrm>
              <a:off x="443004" y="5103173"/>
              <a:ext cx="8228471" cy="0"/>
            </a:xfrm>
            <a:prstGeom prst="line">
              <a:avLst/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741" name="TextBox 9">
              <a:extLst>
                <a:ext uri="{FF2B5EF4-FFF2-40B4-BE49-F238E27FC236}">
                  <a16:creationId xmlns:a16="http://schemas.microsoft.com/office/drawing/2014/main" id="{72A6B991-B437-4199-81FC-9E90BDAF12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886" y="3962433"/>
              <a:ext cx="1908256" cy="338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CC00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CC00"/>
                </a:buClr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0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CC00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b="1" dirty="0">
                  <a:solidFill>
                    <a:srgbClr val="000032"/>
                  </a:solidFill>
                </a:rPr>
                <a:t>THL </a:t>
              </a:r>
              <a:r>
                <a:rPr lang="en-US" altLang="en-US" sz="1600" b="1" dirty="0" err="1">
                  <a:solidFill>
                    <a:srgbClr val="000032"/>
                  </a:solidFill>
                </a:rPr>
                <a:t>Tanı</a:t>
              </a:r>
              <a:endParaRPr lang="en-US" altLang="en-US" sz="1600" b="1" dirty="0">
                <a:solidFill>
                  <a:srgbClr val="000032"/>
                </a:solidFill>
              </a:endParaRPr>
            </a:p>
          </p:txBody>
        </p:sp>
        <p:sp>
          <p:nvSpPr>
            <p:cNvPr id="73742" name="TextBox 10">
              <a:extLst>
                <a:ext uri="{FF2B5EF4-FFF2-40B4-BE49-F238E27FC236}">
                  <a16:creationId xmlns:a16="http://schemas.microsoft.com/office/drawing/2014/main" id="{2D96FBE2-0A02-4872-93D2-A4B29BC5B8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672" y="5094180"/>
              <a:ext cx="681251" cy="338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CC00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CC00"/>
                </a:buClr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0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CC00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/>
                <a:t>0</a:t>
              </a:r>
            </a:p>
          </p:txBody>
        </p:sp>
        <p:sp>
          <p:nvSpPr>
            <p:cNvPr id="73743" name="TextBox 11">
              <a:extLst>
                <a:ext uri="{FF2B5EF4-FFF2-40B4-BE49-F238E27FC236}">
                  <a16:creationId xmlns:a16="http://schemas.microsoft.com/office/drawing/2014/main" id="{1D608823-9B63-4A57-BC4E-52DA26101A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26793" y="5102704"/>
              <a:ext cx="681251" cy="338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CC00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CC00"/>
                </a:buClr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0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CC00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/>
                <a:t>12</a:t>
              </a:r>
            </a:p>
          </p:txBody>
        </p:sp>
        <p:sp>
          <p:nvSpPr>
            <p:cNvPr id="13" name="Chevron 12">
              <a:extLst>
                <a:ext uri="{FF2B5EF4-FFF2-40B4-BE49-F238E27FC236}">
                  <a16:creationId xmlns:a16="http://schemas.microsoft.com/office/drawing/2014/main" id="{3C129DE6-7333-44FE-A672-9C0142396ABB}"/>
                </a:ext>
              </a:extLst>
            </p:cNvPr>
            <p:cNvSpPr/>
            <p:nvPr/>
          </p:nvSpPr>
          <p:spPr>
            <a:xfrm>
              <a:off x="1744331" y="4042438"/>
              <a:ext cx="280865" cy="441360"/>
            </a:xfrm>
            <a:prstGeom prst="chevron">
              <a:avLst>
                <a:gd name="adj" fmla="val 79464"/>
              </a:avLst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l">
                <a:rot lat="0" lon="0" rev="1800000"/>
              </a:lightRig>
            </a:scene3d>
            <a:sp3d prstMaterial="dkEdge">
              <a:bevelT w="0" h="0" prst="angle"/>
              <a:contourClr>
                <a:schemeClr val="accent1">
                  <a:shade val="30000"/>
                  <a:satMod val="150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4" name="Chevron 13">
              <a:extLst>
                <a:ext uri="{FF2B5EF4-FFF2-40B4-BE49-F238E27FC236}">
                  <a16:creationId xmlns:a16="http://schemas.microsoft.com/office/drawing/2014/main" id="{D0D29B7D-4CBB-4CC7-825E-087A7E64A5A1}"/>
                </a:ext>
              </a:extLst>
            </p:cNvPr>
            <p:cNvSpPr/>
            <p:nvPr/>
          </p:nvSpPr>
          <p:spPr>
            <a:xfrm>
              <a:off x="3201727" y="4051149"/>
              <a:ext cx="280865" cy="441360"/>
            </a:xfrm>
            <a:prstGeom prst="chevron">
              <a:avLst>
                <a:gd name="adj" fmla="val 79464"/>
              </a:avLst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l">
                <a:rot lat="0" lon="0" rev="1800000"/>
              </a:lightRig>
            </a:scene3d>
            <a:sp3d prstMaterial="dkEdge">
              <a:bevelT w="0" h="0" prst="angle"/>
              <a:contourClr>
                <a:schemeClr val="accent1">
                  <a:shade val="30000"/>
                  <a:satMod val="150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3750" name="TextBox 14">
              <a:extLst>
                <a:ext uri="{FF2B5EF4-FFF2-40B4-BE49-F238E27FC236}">
                  <a16:creationId xmlns:a16="http://schemas.microsoft.com/office/drawing/2014/main" id="{FE40483E-5343-4958-A53D-EF4025DA4A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08473" y="3979488"/>
              <a:ext cx="1211219" cy="523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00CC00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CC00"/>
                </a:buClr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0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CC00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</a:rPr>
                <a:t>6.7 Ay</a:t>
              </a:r>
            </a:p>
          </p:txBody>
        </p:sp>
        <p:sp>
          <p:nvSpPr>
            <p:cNvPr id="73751" name="TextBox 15">
              <a:extLst>
                <a:ext uri="{FF2B5EF4-FFF2-40B4-BE49-F238E27FC236}">
                  <a16:creationId xmlns:a16="http://schemas.microsoft.com/office/drawing/2014/main" id="{13C4B74D-B983-4262-91F3-FEB99CE78B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8694" y="5102704"/>
              <a:ext cx="477530" cy="338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CC00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CC00"/>
                </a:buClr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0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CC00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/>
                <a:t>Ay </a:t>
              </a:r>
            </a:p>
          </p:txBody>
        </p:sp>
      </p:grpSp>
      <p:sp>
        <p:nvSpPr>
          <p:cNvPr id="73733" name="Content Placeholder 2">
            <a:extLst>
              <a:ext uri="{FF2B5EF4-FFF2-40B4-BE49-F238E27FC236}">
                <a16:creationId xmlns:a16="http://schemas.microsoft.com/office/drawing/2014/main" id="{9E5106B5-DD0B-4C63-80B5-BB55EB8206C9}"/>
              </a:ext>
            </a:extLst>
          </p:cNvPr>
          <p:cNvSpPr txBox="1">
            <a:spLocks/>
          </p:cNvSpPr>
          <p:nvPr/>
        </p:nvSpPr>
        <p:spPr bwMode="auto">
          <a:xfrm>
            <a:off x="727270" y="1302212"/>
            <a:ext cx="10585065" cy="2378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69863" indent="-169863">
              <a:spcBef>
                <a:spcPct val="20000"/>
              </a:spcBef>
              <a:buClr>
                <a:srgbClr val="00CC00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73050" indent="-136525">
              <a:spcBef>
                <a:spcPct val="20000"/>
              </a:spcBef>
              <a:buClr>
                <a:srgbClr val="00CC00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65125" indent="-90488">
              <a:spcBef>
                <a:spcPct val="20000"/>
              </a:spcBef>
              <a:buClr>
                <a:srgbClr val="00CC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8163" indent="-136525">
              <a:spcBef>
                <a:spcPct val="20000"/>
              </a:spcBef>
              <a:buClr>
                <a:srgbClr val="00CC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666750" indent="-136525">
              <a:spcBef>
                <a:spcPct val="20000"/>
              </a:spcBef>
              <a:buClr>
                <a:srgbClr val="00CC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1239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5811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0383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4955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tx2"/>
              </a:buClr>
            </a:pPr>
            <a:r>
              <a:rPr lang="en-US" altLang="en-US" sz="1600" dirty="0">
                <a:solidFill>
                  <a:srgbClr val="002060"/>
                </a:solidFill>
              </a:rPr>
              <a:t>Hastaların %80’inde ilk </a:t>
            </a:r>
            <a:r>
              <a:rPr lang="en-US" altLang="en-US" sz="1600" dirty="0" err="1">
                <a:solidFill>
                  <a:srgbClr val="002060"/>
                </a:solidFill>
              </a:rPr>
              <a:t>basamakta</a:t>
            </a:r>
            <a:r>
              <a:rPr lang="en-US" altLang="en-US" sz="1600" dirty="0">
                <a:solidFill>
                  <a:srgbClr val="002060"/>
                </a:solidFill>
              </a:rPr>
              <a:t> </a:t>
            </a:r>
            <a:r>
              <a:rPr lang="en-US" altLang="en-US" sz="1600" dirty="0" err="1">
                <a:solidFill>
                  <a:srgbClr val="002060"/>
                </a:solidFill>
              </a:rPr>
              <a:t>genelde</a:t>
            </a:r>
            <a:r>
              <a:rPr lang="en-US" altLang="en-US" sz="1600" dirty="0">
                <a:solidFill>
                  <a:srgbClr val="002060"/>
                </a:solidFill>
              </a:rPr>
              <a:t> CHOP/CHOEP </a:t>
            </a:r>
            <a:r>
              <a:rPr lang="en-US" altLang="en-US" sz="1600" dirty="0" err="1">
                <a:solidFill>
                  <a:srgbClr val="002060"/>
                </a:solidFill>
              </a:rPr>
              <a:t>tedavileri</a:t>
            </a:r>
            <a:r>
              <a:rPr lang="en-US" altLang="en-US" sz="1600" dirty="0">
                <a:solidFill>
                  <a:srgbClr val="002060"/>
                </a:solidFill>
              </a:rPr>
              <a:t> </a:t>
            </a:r>
            <a:r>
              <a:rPr lang="en-US" altLang="en-US" sz="1600" dirty="0" err="1">
                <a:solidFill>
                  <a:srgbClr val="002060"/>
                </a:solidFill>
              </a:rPr>
              <a:t>kullanılır</a:t>
            </a:r>
            <a:r>
              <a:rPr lang="en-US" altLang="en-US" sz="1600" dirty="0">
                <a:solidFill>
                  <a:srgbClr val="002060"/>
                </a:solidFill>
              </a:rPr>
              <a:t>.</a:t>
            </a:r>
          </a:p>
          <a:p>
            <a:pPr eaLnBrk="1" hangingPunct="1">
              <a:lnSpc>
                <a:spcPct val="150000"/>
              </a:lnSpc>
              <a:buClr>
                <a:schemeClr val="tx2"/>
              </a:buClr>
            </a:pPr>
            <a:r>
              <a:rPr lang="en-US" altLang="en-US" sz="1600" dirty="0">
                <a:solidFill>
                  <a:srgbClr val="002060"/>
                </a:solidFill>
              </a:rPr>
              <a:t>İlk </a:t>
            </a:r>
            <a:r>
              <a:rPr lang="en-US" altLang="en-US" sz="1600" dirty="0" err="1">
                <a:solidFill>
                  <a:srgbClr val="002060"/>
                </a:solidFill>
              </a:rPr>
              <a:t>basamak</a:t>
            </a:r>
            <a:r>
              <a:rPr lang="en-US" altLang="en-US" sz="1600" dirty="0">
                <a:solidFill>
                  <a:srgbClr val="002060"/>
                </a:solidFill>
              </a:rPr>
              <a:t> CHOP </a:t>
            </a:r>
            <a:r>
              <a:rPr lang="en-US" altLang="en-US" sz="1600" dirty="0" err="1">
                <a:solidFill>
                  <a:srgbClr val="002060"/>
                </a:solidFill>
              </a:rPr>
              <a:t>tedavisine</a:t>
            </a:r>
            <a:r>
              <a:rPr lang="en-US" altLang="en-US" sz="1600" dirty="0">
                <a:solidFill>
                  <a:srgbClr val="002060"/>
                </a:solidFill>
              </a:rPr>
              <a:t> </a:t>
            </a:r>
            <a:r>
              <a:rPr lang="en-US" altLang="en-US" sz="1600" dirty="0" err="1">
                <a:solidFill>
                  <a:srgbClr val="002060"/>
                </a:solidFill>
              </a:rPr>
              <a:t>yanıt</a:t>
            </a:r>
            <a:r>
              <a:rPr lang="en-US" altLang="en-US" sz="1600" dirty="0">
                <a:solidFill>
                  <a:srgbClr val="002060"/>
                </a:solidFill>
              </a:rPr>
              <a:t> </a:t>
            </a:r>
            <a:r>
              <a:rPr lang="en-US" altLang="en-US" sz="1600" dirty="0" err="1">
                <a:solidFill>
                  <a:srgbClr val="002060"/>
                </a:solidFill>
              </a:rPr>
              <a:t>oranları</a:t>
            </a:r>
            <a:r>
              <a:rPr lang="en-US" altLang="en-US" sz="1600" dirty="0">
                <a:solidFill>
                  <a:srgbClr val="002060"/>
                </a:solidFill>
              </a:rPr>
              <a:t> %79 </a:t>
            </a:r>
            <a:r>
              <a:rPr lang="en-US" altLang="en-US" sz="1600" dirty="0" err="1">
                <a:solidFill>
                  <a:srgbClr val="002060"/>
                </a:solidFill>
              </a:rPr>
              <a:t>kadar</a:t>
            </a:r>
            <a:r>
              <a:rPr lang="en-US" altLang="en-US" sz="1600" dirty="0">
                <a:solidFill>
                  <a:srgbClr val="002060"/>
                </a:solidFill>
              </a:rPr>
              <a:t> </a:t>
            </a:r>
            <a:r>
              <a:rPr lang="en-US" altLang="en-US" sz="1600" dirty="0" err="1">
                <a:solidFill>
                  <a:srgbClr val="002060"/>
                </a:solidFill>
              </a:rPr>
              <a:t>yüksektir</a:t>
            </a:r>
            <a:r>
              <a:rPr lang="en-US" altLang="en-US" sz="1600" dirty="0">
                <a:solidFill>
                  <a:srgbClr val="002060"/>
                </a:solidFill>
              </a:rPr>
              <a:t>.</a:t>
            </a:r>
          </a:p>
          <a:p>
            <a:pPr lvl="2" eaLnBrk="1" hangingPunct="1">
              <a:lnSpc>
                <a:spcPct val="150000"/>
              </a:lnSpc>
              <a:buClr>
                <a:schemeClr val="tx2"/>
              </a:buClr>
            </a:pPr>
            <a:r>
              <a:rPr lang="en-US" altLang="en-US" sz="1200" dirty="0" err="1">
                <a:solidFill>
                  <a:srgbClr val="002060"/>
                </a:solidFill>
              </a:rPr>
              <a:t>Fakat</a:t>
            </a:r>
            <a:r>
              <a:rPr lang="en-US" altLang="en-US" sz="1200" dirty="0">
                <a:solidFill>
                  <a:srgbClr val="002060"/>
                </a:solidFill>
              </a:rPr>
              <a:t> </a:t>
            </a:r>
            <a:r>
              <a:rPr lang="en-US" altLang="en-US" sz="1200" dirty="0" err="1">
                <a:solidFill>
                  <a:srgbClr val="002060"/>
                </a:solidFill>
              </a:rPr>
              <a:t>kalıcı</a:t>
            </a:r>
            <a:r>
              <a:rPr lang="en-US" altLang="en-US" sz="1200" dirty="0">
                <a:solidFill>
                  <a:srgbClr val="002060"/>
                </a:solidFill>
              </a:rPr>
              <a:t> </a:t>
            </a:r>
            <a:r>
              <a:rPr lang="en-US" altLang="en-US" sz="1200" dirty="0" err="1">
                <a:solidFill>
                  <a:srgbClr val="002060"/>
                </a:solidFill>
              </a:rPr>
              <a:t>remisyon</a:t>
            </a:r>
            <a:r>
              <a:rPr lang="en-US" altLang="en-US" sz="1200" dirty="0">
                <a:solidFill>
                  <a:srgbClr val="002060"/>
                </a:solidFill>
              </a:rPr>
              <a:t> </a:t>
            </a:r>
            <a:r>
              <a:rPr lang="en-US" altLang="en-US" sz="1200" dirty="0" err="1">
                <a:solidFill>
                  <a:srgbClr val="002060"/>
                </a:solidFill>
              </a:rPr>
              <a:t>yaygın</a:t>
            </a:r>
            <a:r>
              <a:rPr lang="en-US" altLang="en-US" sz="1200" dirty="0">
                <a:solidFill>
                  <a:srgbClr val="002060"/>
                </a:solidFill>
              </a:rPr>
              <a:t> </a:t>
            </a:r>
            <a:r>
              <a:rPr lang="en-US" altLang="en-US" sz="1200" dirty="0" err="1">
                <a:solidFill>
                  <a:srgbClr val="002060"/>
                </a:solidFill>
              </a:rPr>
              <a:t>değildir</a:t>
            </a:r>
            <a:r>
              <a:rPr lang="en-US" altLang="en-US" sz="1200" dirty="0">
                <a:solidFill>
                  <a:srgbClr val="002060"/>
                </a:solidFill>
              </a:rPr>
              <a:t>.</a:t>
            </a:r>
            <a:endParaRPr lang="en-US" altLang="en-US" sz="1600" baseline="30000" dirty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buClr>
                <a:schemeClr val="tx2"/>
              </a:buClr>
            </a:pPr>
            <a:r>
              <a:rPr lang="en-US" altLang="en-US" sz="1600" dirty="0">
                <a:solidFill>
                  <a:srgbClr val="002060"/>
                </a:solidFill>
              </a:rPr>
              <a:t>PTHL </a:t>
            </a:r>
            <a:r>
              <a:rPr lang="en-US" altLang="en-US" sz="1600" dirty="0" err="1">
                <a:solidFill>
                  <a:srgbClr val="002060"/>
                </a:solidFill>
              </a:rPr>
              <a:t>hastalarında</a:t>
            </a:r>
            <a:r>
              <a:rPr lang="en-US" altLang="en-US" sz="1600" dirty="0">
                <a:solidFill>
                  <a:srgbClr val="002060"/>
                </a:solidFill>
              </a:rPr>
              <a:t> </a:t>
            </a:r>
            <a:r>
              <a:rPr lang="en-US" altLang="en-US" sz="1600" dirty="0" err="1">
                <a:solidFill>
                  <a:srgbClr val="002060"/>
                </a:solidFill>
                <a:highlight>
                  <a:srgbClr val="FFFF00"/>
                </a:highlight>
              </a:rPr>
              <a:t>tanı</a:t>
            </a:r>
            <a:r>
              <a:rPr lang="en-US" altLang="en-US" sz="1600" dirty="0">
                <a:solidFill>
                  <a:srgbClr val="002060"/>
                </a:solidFill>
                <a:highlight>
                  <a:srgbClr val="FFFF00"/>
                </a:highlight>
              </a:rPr>
              <a:t> </a:t>
            </a:r>
            <a:r>
              <a:rPr lang="en-US" altLang="en-US" sz="1600" dirty="0" err="1">
                <a:solidFill>
                  <a:srgbClr val="002060"/>
                </a:solidFill>
                <a:highlight>
                  <a:srgbClr val="FFFF00"/>
                </a:highlight>
              </a:rPr>
              <a:t>aldıktan</a:t>
            </a:r>
            <a:r>
              <a:rPr lang="en-US" altLang="en-US" sz="1600" dirty="0">
                <a:solidFill>
                  <a:srgbClr val="002060"/>
                </a:solidFill>
                <a:highlight>
                  <a:srgbClr val="FFFF00"/>
                </a:highlight>
              </a:rPr>
              <a:t> </a:t>
            </a:r>
            <a:r>
              <a:rPr lang="en-US" altLang="en-US" sz="1600" dirty="0" err="1">
                <a:solidFill>
                  <a:srgbClr val="002060"/>
                </a:solidFill>
                <a:highlight>
                  <a:srgbClr val="FFFF00"/>
                </a:highlight>
              </a:rPr>
              <a:t>sonra</a:t>
            </a:r>
            <a:r>
              <a:rPr lang="en-US" altLang="en-US" sz="1600" dirty="0">
                <a:solidFill>
                  <a:srgbClr val="002060"/>
                </a:solidFill>
                <a:highlight>
                  <a:srgbClr val="FFFF00"/>
                </a:highlight>
              </a:rPr>
              <a:t> </a:t>
            </a:r>
            <a:r>
              <a:rPr lang="en-US" altLang="en-US" sz="1600" dirty="0" err="1">
                <a:solidFill>
                  <a:srgbClr val="002060"/>
                </a:solidFill>
                <a:highlight>
                  <a:srgbClr val="FFFF00"/>
                </a:highlight>
              </a:rPr>
              <a:t>relaps</a:t>
            </a:r>
            <a:r>
              <a:rPr lang="en-US" altLang="en-US" sz="1600" dirty="0">
                <a:solidFill>
                  <a:srgbClr val="002060"/>
                </a:solidFill>
                <a:highlight>
                  <a:srgbClr val="FFFF00"/>
                </a:highlight>
              </a:rPr>
              <a:t> </a:t>
            </a:r>
            <a:r>
              <a:rPr lang="en-US" altLang="en-US" sz="1600" dirty="0" err="1">
                <a:solidFill>
                  <a:srgbClr val="002060"/>
                </a:solidFill>
                <a:highlight>
                  <a:srgbClr val="FFFF00"/>
                </a:highlight>
              </a:rPr>
              <a:t>veya</a:t>
            </a:r>
            <a:r>
              <a:rPr lang="en-US" altLang="en-US" sz="1600" dirty="0">
                <a:solidFill>
                  <a:srgbClr val="002060"/>
                </a:solidFill>
                <a:highlight>
                  <a:srgbClr val="FFFF00"/>
                </a:highlight>
              </a:rPr>
              <a:t> </a:t>
            </a:r>
            <a:r>
              <a:rPr lang="en-US" altLang="en-US" sz="1600" dirty="0" err="1">
                <a:solidFill>
                  <a:srgbClr val="002060"/>
                </a:solidFill>
                <a:highlight>
                  <a:srgbClr val="FFFF00"/>
                </a:highlight>
              </a:rPr>
              <a:t>progresyona</a:t>
            </a:r>
            <a:r>
              <a:rPr lang="en-US" altLang="en-US" sz="1600" dirty="0">
                <a:solidFill>
                  <a:srgbClr val="002060"/>
                </a:solidFill>
                <a:highlight>
                  <a:srgbClr val="FFFF00"/>
                </a:highlight>
              </a:rPr>
              <a:t> </a:t>
            </a:r>
            <a:r>
              <a:rPr lang="en-US" altLang="en-US" sz="1600" dirty="0" err="1">
                <a:solidFill>
                  <a:srgbClr val="002060"/>
                </a:solidFill>
                <a:highlight>
                  <a:srgbClr val="FFFF00"/>
                </a:highlight>
              </a:rPr>
              <a:t>kadar</a:t>
            </a:r>
            <a:r>
              <a:rPr lang="en-US" altLang="en-US" sz="1600" dirty="0">
                <a:solidFill>
                  <a:srgbClr val="002060"/>
                </a:solidFill>
                <a:highlight>
                  <a:srgbClr val="FFFF00"/>
                </a:highlight>
              </a:rPr>
              <a:t> </a:t>
            </a:r>
            <a:r>
              <a:rPr lang="en-US" altLang="en-US" sz="1600" dirty="0" err="1">
                <a:solidFill>
                  <a:srgbClr val="002060"/>
                </a:solidFill>
                <a:highlight>
                  <a:srgbClr val="FFFF00"/>
                </a:highlight>
              </a:rPr>
              <a:t>geçen</a:t>
            </a:r>
            <a:r>
              <a:rPr lang="en-US" altLang="en-US" sz="1600" dirty="0">
                <a:solidFill>
                  <a:srgbClr val="002060"/>
                </a:solidFill>
                <a:highlight>
                  <a:srgbClr val="FFFF00"/>
                </a:highlight>
              </a:rPr>
              <a:t> </a:t>
            </a:r>
            <a:r>
              <a:rPr lang="en-US" altLang="en-US" sz="1600" dirty="0" err="1">
                <a:solidFill>
                  <a:srgbClr val="002060"/>
                </a:solidFill>
                <a:highlight>
                  <a:srgbClr val="FFFF00"/>
                </a:highlight>
              </a:rPr>
              <a:t>medyan</a:t>
            </a:r>
            <a:r>
              <a:rPr lang="en-US" altLang="en-US" sz="1600" dirty="0">
                <a:solidFill>
                  <a:srgbClr val="002060"/>
                </a:solidFill>
                <a:highlight>
                  <a:srgbClr val="FFFF00"/>
                </a:highlight>
              </a:rPr>
              <a:t> </a:t>
            </a:r>
            <a:r>
              <a:rPr lang="en-US" altLang="en-US" sz="1600" dirty="0" err="1">
                <a:solidFill>
                  <a:srgbClr val="002060"/>
                </a:solidFill>
                <a:highlight>
                  <a:srgbClr val="FFFF00"/>
                </a:highlight>
              </a:rPr>
              <a:t>süre</a:t>
            </a:r>
            <a:r>
              <a:rPr lang="en-US" altLang="en-US" sz="1600" dirty="0">
                <a:solidFill>
                  <a:srgbClr val="002060"/>
                </a:solidFill>
                <a:highlight>
                  <a:srgbClr val="FFFF00"/>
                </a:highlight>
              </a:rPr>
              <a:t> 6.7 </a:t>
            </a:r>
            <a:r>
              <a:rPr lang="en-US" altLang="en-US" sz="1600" dirty="0" err="1">
                <a:solidFill>
                  <a:srgbClr val="002060"/>
                </a:solidFill>
                <a:highlight>
                  <a:srgbClr val="FFFF00"/>
                </a:highlight>
              </a:rPr>
              <a:t>aydır</a:t>
            </a:r>
            <a:r>
              <a:rPr lang="en-US" altLang="en-US" sz="1600" dirty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50000"/>
              </a:lnSpc>
              <a:buClr>
                <a:schemeClr val="tx2"/>
              </a:buClr>
            </a:pPr>
            <a:r>
              <a:rPr lang="en-US" altLang="en-US" sz="1600" dirty="0">
                <a:solidFill>
                  <a:srgbClr val="002060"/>
                </a:solidFill>
              </a:rPr>
              <a:t>5 </a:t>
            </a:r>
            <a:r>
              <a:rPr lang="en-US" altLang="en-US" sz="1600" dirty="0" err="1">
                <a:solidFill>
                  <a:srgbClr val="002060"/>
                </a:solidFill>
              </a:rPr>
              <a:t>yıllık</a:t>
            </a:r>
            <a:r>
              <a:rPr lang="en-US" altLang="en-US" sz="1600" dirty="0">
                <a:solidFill>
                  <a:srgbClr val="002060"/>
                </a:solidFill>
              </a:rPr>
              <a:t> </a:t>
            </a:r>
            <a:r>
              <a:rPr lang="en-US" altLang="en-US" sz="1600" dirty="0" err="1">
                <a:solidFill>
                  <a:srgbClr val="002060"/>
                </a:solidFill>
              </a:rPr>
              <a:t>Progresyonsuz</a:t>
            </a:r>
            <a:r>
              <a:rPr lang="en-US" altLang="en-US" sz="1600" dirty="0">
                <a:solidFill>
                  <a:srgbClr val="002060"/>
                </a:solidFill>
              </a:rPr>
              <a:t> </a:t>
            </a:r>
            <a:r>
              <a:rPr lang="en-US" altLang="en-US" sz="1600" dirty="0" err="1">
                <a:solidFill>
                  <a:srgbClr val="002060"/>
                </a:solidFill>
              </a:rPr>
              <a:t>Sağ</a:t>
            </a:r>
            <a:r>
              <a:rPr lang="en-US" altLang="en-US" sz="1600" dirty="0">
                <a:solidFill>
                  <a:srgbClr val="002060"/>
                </a:solidFill>
              </a:rPr>
              <a:t> </a:t>
            </a:r>
            <a:r>
              <a:rPr lang="en-US" altLang="en-US" sz="1600" dirty="0" err="1">
                <a:solidFill>
                  <a:srgbClr val="002060"/>
                </a:solidFill>
              </a:rPr>
              <a:t>Kalım</a:t>
            </a:r>
            <a:r>
              <a:rPr lang="en-US" altLang="en-US" sz="1600" dirty="0">
                <a:solidFill>
                  <a:srgbClr val="002060"/>
                </a:solidFill>
              </a:rPr>
              <a:t> </a:t>
            </a:r>
            <a:r>
              <a:rPr lang="en-US" altLang="en-US" sz="1600" dirty="0" err="1">
                <a:solidFill>
                  <a:srgbClr val="002060"/>
                </a:solidFill>
              </a:rPr>
              <a:t>oranı</a:t>
            </a:r>
            <a:r>
              <a:rPr lang="en-US" altLang="en-US" sz="1600" dirty="0">
                <a:solidFill>
                  <a:srgbClr val="002060"/>
                </a:solidFill>
              </a:rPr>
              <a:t> %30 </a:t>
            </a:r>
            <a:r>
              <a:rPr lang="en-US" altLang="en-US" sz="1600" dirty="0" err="1">
                <a:solidFill>
                  <a:srgbClr val="002060"/>
                </a:solidFill>
              </a:rPr>
              <a:t>altındadır</a:t>
            </a:r>
            <a:r>
              <a:rPr lang="en-US" altLang="en-US" sz="16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73734" name="Content Placeholder 4">
            <a:extLst>
              <a:ext uri="{FF2B5EF4-FFF2-40B4-BE49-F238E27FC236}">
                <a16:creationId xmlns:a16="http://schemas.microsoft.com/office/drawing/2014/main" id="{0F496FA3-301A-496E-8165-DF4078EA0242}"/>
              </a:ext>
            </a:extLst>
          </p:cNvPr>
          <p:cNvSpPr txBox="1">
            <a:spLocks/>
          </p:cNvSpPr>
          <p:nvPr/>
        </p:nvSpPr>
        <p:spPr bwMode="auto">
          <a:xfrm>
            <a:off x="671514" y="6345247"/>
            <a:ext cx="8482012" cy="10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20000"/>
              </a:spcBef>
              <a:buClr>
                <a:srgbClr val="00CC00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73050" indent="-136525">
              <a:spcBef>
                <a:spcPct val="20000"/>
              </a:spcBef>
              <a:buClr>
                <a:srgbClr val="00CC00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65125" indent="-90488">
              <a:spcBef>
                <a:spcPct val="20000"/>
              </a:spcBef>
              <a:buClr>
                <a:srgbClr val="00CC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8163" indent="-136525">
              <a:spcBef>
                <a:spcPct val="20000"/>
              </a:spcBef>
              <a:buClr>
                <a:srgbClr val="00CC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666750" indent="-136525">
              <a:spcBef>
                <a:spcPct val="20000"/>
              </a:spcBef>
              <a:buClr>
                <a:srgbClr val="00CC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1239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5811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0383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4955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4C721D"/>
              </a:buClr>
              <a:buFontTx/>
              <a:buNone/>
            </a:pPr>
            <a:r>
              <a:rPr lang="en-US" altLang="en-US" sz="900" dirty="0"/>
              <a:t>1. </a:t>
            </a:r>
            <a:r>
              <a:rPr lang="en-US" altLang="en-US" sz="900" dirty="0" err="1"/>
              <a:t>Mak</a:t>
            </a:r>
            <a:r>
              <a:rPr lang="en-US" altLang="en-US" sz="900" dirty="0"/>
              <a:t> V, et al. </a:t>
            </a:r>
            <a:r>
              <a:rPr lang="en-US" altLang="en-US" sz="900" i="1" dirty="0"/>
              <a:t>J Clin Oncol. </a:t>
            </a:r>
            <a:r>
              <a:rPr lang="en-US" altLang="en-US" sz="900" dirty="0"/>
              <a:t>2013;31(16):1970-1976. 2. </a:t>
            </a:r>
            <a:r>
              <a:rPr lang="en-US" altLang="en-US" sz="900" dirty="0" err="1"/>
              <a:t>Lunning</a:t>
            </a:r>
            <a:r>
              <a:rPr lang="en-US" altLang="en-US" sz="900" dirty="0"/>
              <a:t> M, et al. </a:t>
            </a:r>
            <a:r>
              <a:rPr lang="en-US" altLang="en-US" sz="900" i="1" dirty="0"/>
              <a:t>J Clin Oncol</a:t>
            </a:r>
            <a:r>
              <a:rPr lang="en-US" altLang="en-US" sz="900" dirty="0"/>
              <a:t>. 2013;31(16):1922-1927. </a:t>
            </a:r>
          </a:p>
        </p:txBody>
      </p:sp>
      <p:sp>
        <p:nvSpPr>
          <p:cNvPr id="4" name="Başlık 3">
            <a:extLst>
              <a:ext uri="{FF2B5EF4-FFF2-40B4-BE49-F238E27FC236}">
                <a16:creationId xmlns:a16="http://schemas.microsoft.com/office/drawing/2014/main" id="{9F5EA408-46A0-DC47-972E-C2F0515C0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Prognoz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PTHL’da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PFS Düşüktür.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E8CB839-F074-C63B-3624-B1B498428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7030A0"/>
                </a:solidFill>
              </a:rPr>
              <a:t>PTHL birinci basamak tedavi</a:t>
            </a:r>
          </a:p>
        </p:txBody>
      </p:sp>
      <p:sp>
        <p:nvSpPr>
          <p:cNvPr id="15" name="İçerik Yer Tutucusu 14">
            <a:extLst>
              <a:ext uri="{FF2B5EF4-FFF2-40B4-BE49-F238E27FC236}">
                <a16:creationId xmlns:a16="http://schemas.microsoft.com/office/drawing/2014/main" id="{C78C959E-58CC-C5E5-51AB-02DE18238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r>
              <a:rPr lang="tr-TR" b="1" dirty="0">
                <a:solidFill>
                  <a:srgbClr val="7030A0"/>
                </a:solidFill>
              </a:rPr>
              <a:t>Otolog kök hücre nakli ile konsolidasyon </a:t>
            </a:r>
          </a:p>
          <a:p>
            <a:pPr marL="0" indent="0">
              <a:buNone/>
            </a:pPr>
            <a:r>
              <a:rPr lang="tr-TR" dirty="0"/>
              <a:t>    5 yıllık OS %50, PFS  %40'a çıkarır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b="1" dirty="0">
                <a:solidFill>
                  <a:srgbClr val="7030A0"/>
                </a:solidFill>
              </a:rPr>
              <a:t>!!!</a:t>
            </a:r>
            <a:r>
              <a:rPr lang="tr-TR" dirty="0"/>
              <a:t> progresyona kadar geçen süre </a:t>
            </a:r>
            <a:r>
              <a:rPr lang="tr-TR" b="1" dirty="0"/>
              <a:t>8-12 ay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6" name="Ok: Aşağı 15">
            <a:extLst>
              <a:ext uri="{FF2B5EF4-FFF2-40B4-BE49-F238E27FC236}">
                <a16:creationId xmlns:a16="http://schemas.microsoft.com/office/drawing/2014/main" id="{D7D6592F-EF54-C4E0-82EA-B3DADEA97804}"/>
              </a:ext>
            </a:extLst>
          </p:cNvPr>
          <p:cNvSpPr/>
          <p:nvPr/>
        </p:nvSpPr>
        <p:spPr>
          <a:xfrm>
            <a:off x="4023360" y="193065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7" name="Resim 16">
            <a:extLst>
              <a:ext uri="{FF2B5EF4-FFF2-40B4-BE49-F238E27FC236}">
                <a16:creationId xmlns:a16="http://schemas.microsoft.com/office/drawing/2014/main" id="{7A301BF7-2958-37A8-AA87-F08A9C385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1453" y="1242854"/>
            <a:ext cx="6030167" cy="196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35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638744C-9D56-2B5F-2105-9CA14FF15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7030A0"/>
                </a:solidFill>
              </a:rPr>
              <a:t>R/R PTHL tedavi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260177-FCAA-5B47-4E7B-319431E63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  ………………………………..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dirty="0"/>
              <a:t>                          </a:t>
            </a:r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err="1"/>
              <a:t>allojenik</a:t>
            </a:r>
            <a:r>
              <a:rPr lang="tr-TR" dirty="0"/>
              <a:t> kök hücre nakli</a:t>
            </a:r>
          </a:p>
          <a:p>
            <a:pPr marL="0" indent="0">
              <a:buNone/>
            </a:pPr>
            <a:r>
              <a:rPr lang="tr-TR" dirty="0"/>
              <a:t>3 yıllık  OS %60, PFS %50</a:t>
            </a:r>
          </a:p>
        </p:txBody>
      </p:sp>
      <p:sp>
        <p:nvSpPr>
          <p:cNvPr id="4" name="Ok: Aşağı 3">
            <a:extLst>
              <a:ext uri="{FF2B5EF4-FFF2-40B4-BE49-F238E27FC236}">
                <a16:creationId xmlns:a16="http://schemas.microsoft.com/office/drawing/2014/main" id="{92AA2DCD-C7E5-706B-D842-B7E6A42798DE}"/>
              </a:ext>
            </a:extLst>
          </p:cNvPr>
          <p:cNvSpPr/>
          <p:nvPr/>
        </p:nvSpPr>
        <p:spPr>
          <a:xfrm>
            <a:off x="2270760" y="27432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6C69D7AE-9E44-E3C7-16B2-270290E5D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4040" y="2251192"/>
            <a:ext cx="6030167" cy="196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519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1EA58FF-28B1-C5A7-CEA2-72F3DFC71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7030A0"/>
                </a:solidFill>
              </a:rPr>
              <a:t>Direnç mekanizmaları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4BB9F5F-1D8E-EFAE-AB6C-4D01AA4839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977188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>
                <a:solidFill>
                  <a:srgbClr val="7030A0"/>
                </a:solidFill>
              </a:rPr>
              <a:t>***</a:t>
            </a:r>
            <a:r>
              <a:rPr lang="tr-TR" b="1" dirty="0"/>
              <a:t>Tümör heterojenitesi</a:t>
            </a:r>
          </a:p>
          <a:p>
            <a:pPr marL="0" indent="0">
              <a:buNone/>
            </a:pPr>
            <a:r>
              <a:rPr lang="tr-TR" dirty="0"/>
              <a:t>*</a:t>
            </a:r>
            <a:r>
              <a:rPr lang="tr-TR" b="1" dirty="0"/>
              <a:t>Tümör </a:t>
            </a:r>
            <a:r>
              <a:rPr lang="tr-TR" b="1" dirty="0" err="1"/>
              <a:t>mikroçevresi</a:t>
            </a:r>
            <a:endParaRPr lang="tr-TR" b="1" dirty="0"/>
          </a:p>
          <a:p>
            <a:pPr marL="0" indent="0">
              <a:buNone/>
            </a:pPr>
            <a:r>
              <a:rPr lang="tr-TR" dirty="0"/>
              <a:t>az biliniyor</a:t>
            </a:r>
          </a:p>
          <a:p>
            <a:pPr marL="0" indent="0">
              <a:buNone/>
            </a:pPr>
            <a:r>
              <a:rPr lang="tr-TR" dirty="0"/>
              <a:t>**</a:t>
            </a:r>
            <a:r>
              <a:rPr lang="tr-TR" b="1" dirty="0"/>
              <a:t>MDR </a:t>
            </a:r>
          </a:p>
          <a:p>
            <a:pPr marL="0" indent="0">
              <a:buNone/>
            </a:pPr>
            <a:r>
              <a:rPr lang="tr-TR" dirty="0"/>
              <a:t>farklı kategorilerdeki ilaçlara çapraz direnç gelişimi</a:t>
            </a:r>
          </a:p>
          <a:p>
            <a:pPr marL="0" indent="0">
              <a:buNone/>
            </a:pPr>
            <a:r>
              <a:rPr lang="tr-TR" dirty="0"/>
              <a:t>**</a:t>
            </a:r>
            <a:r>
              <a:rPr lang="tr-TR" b="1" dirty="0"/>
              <a:t>Tümör hücrelerinin sinyal yolakları</a:t>
            </a:r>
          </a:p>
          <a:p>
            <a:pPr marL="0" indent="0">
              <a:buNone/>
            </a:pPr>
            <a:r>
              <a:rPr lang="tr-TR" dirty="0"/>
              <a:t>JAK/STAT, PI3K/</a:t>
            </a:r>
            <a:r>
              <a:rPr lang="tr-TR" dirty="0" err="1"/>
              <a:t>Akt</a:t>
            </a:r>
            <a:r>
              <a:rPr lang="tr-TR" dirty="0"/>
              <a:t>, NF-kB</a:t>
            </a:r>
          </a:p>
          <a:p>
            <a:pPr marL="0" indent="0">
              <a:buNone/>
            </a:pPr>
            <a:r>
              <a:rPr lang="tr-TR" dirty="0">
                <a:solidFill>
                  <a:srgbClr val="7030A0"/>
                </a:solidFill>
              </a:rPr>
              <a:t>***</a:t>
            </a:r>
            <a:r>
              <a:rPr lang="tr-TR" b="1" dirty="0"/>
              <a:t>Epigenetik</a:t>
            </a:r>
          </a:p>
          <a:p>
            <a:pPr marL="0" indent="0">
              <a:buNone/>
            </a:pPr>
            <a:r>
              <a:rPr lang="tr-TR" dirty="0"/>
              <a:t>*</a:t>
            </a:r>
            <a:r>
              <a:rPr lang="tr-TR" b="1" dirty="0" err="1"/>
              <a:t>mikroRNAlar</a:t>
            </a:r>
            <a:endParaRPr lang="tr-TR" b="1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D858A65D-BC27-4F00-FD17-C0A493E9F84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A985D2B-C3D2-DBA4-0E76-4952A2C8F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96911"/>
            <a:ext cx="5905500" cy="203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192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98909939-AF66-0455-3962-B0191A313E57}"/>
              </a:ext>
            </a:extLst>
          </p:cNvPr>
          <p:cNvGraphicFramePr>
            <a:graphicFrameLocks noGrp="1"/>
          </p:cNvGraphicFramePr>
          <p:nvPr/>
        </p:nvGraphicFramePr>
        <p:xfrm>
          <a:off x="698500" y="1737004"/>
          <a:ext cx="11064876" cy="44505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6058">
                  <a:extLst>
                    <a:ext uri="{9D8B030D-6E8A-4147-A177-3AD203B41FA5}">
                      <a16:colId xmlns:a16="http://schemas.microsoft.com/office/drawing/2014/main" val="2941085859"/>
                    </a:ext>
                  </a:extLst>
                </a:gridCol>
                <a:gridCol w="5733493">
                  <a:extLst>
                    <a:ext uri="{9D8B030D-6E8A-4147-A177-3AD203B41FA5}">
                      <a16:colId xmlns:a16="http://schemas.microsoft.com/office/drawing/2014/main" val="2949650853"/>
                    </a:ext>
                  </a:extLst>
                </a:gridCol>
                <a:gridCol w="3175325">
                  <a:extLst>
                    <a:ext uri="{9D8B030D-6E8A-4147-A177-3AD203B41FA5}">
                      <a16:colId xmlns:a16="http://schemas.microsoft.com/office/drawing/2014/main" val="2612157100"/>
                    </a:ext>
                  </a:extLst>
                </a:gridCol>
              </a:tblGrid>
              <a:tr h="411218">
                <a:tc>
                  <a:txBody>
                    <a:bodyPr/>
                    <a:lstStyle/>
                    <a:p>
                      <a:pPr algn="ctr"/>
                      <a:r>
                        <a:rPr lang="it-IT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603020202020204" pitchFamily="34" charset="0"/>
                        </a:rPr>
                        <a:t>Kemoterapi</a:t>
                      </a:r>
                      <a:r>
                        <a:rPr lang="it-IT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it-IT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603020202020204" pitchFamily="34" charset="0"/>
                        </a:rPr>
                        <a:t>Rejimi</a:t>
                      </a:r>
                      <a:endParaRPr lang="it-IT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solidFill>
                      <a:srgbClr val="F8E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603020202020204" pitchFamily="34" charset="0"/>
                        </a:rPr>
                        <a:t>Kemoterapi</a:t>
                      </a:r>
                      <a:r>
                        <a:rPr lang="it-IT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it-IT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603020202020204" pitchFamily="34" charset="0"/>
                        </a:rPr>
                        <a:t>Ajanları</a:t>
                      </a:r>
                      <a:endParaRPr lang="it-IT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solidFill>
                      <a:srgbClr val="F8E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603020202020204" pitchFamily="34" charset="0"/>
                        </a:rPr>
                        <a:t>Ref</a:t>
                      </a:r>
                    </a:p>
                  </a:txBody>
                  <a:tcPr>
                    <a:solidFill>
                      <a:srgbClr val="F8E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580026"/>
                  </a:ext>
                </a:extLst>
              </a:tr>
              <a:tr h="697936">
                <a:tc>
                  <a:txBody>
                    <a:bodyPr/>
                    <a:lstStyle/>
                    <a:p>
                      <a:pPr algn="ctr"/>
                      <a:r>
                        <a:rPr lang="it-IT" b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603020202020204" pitchFamily="34" charset="0"/>
                        </a:rPr>
                        <a:t>ICE</a:t>
                      </a:r>
                      <a:endParaRPr lang="it-IT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603020202020204" pitchFamily="34" charset="0"/>
                        </a:rPr>
                        <a:t>ifosfamit</a:t>
                      </a:r>
                      <a:r>
                        <a:rPr lang="it-IT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603020202020204" pitchFamily="34" charset="0"/>
                        </a:rPr>
                        <a:t>, </a:t>
                      </a:r>
                      <a:r>
                        <a:rPr lang="it-IT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603020202020204" pitchFamily="34" charset="0"/>
                        </a:rPr>
                        <a:t>karboplatin</a:t>
                      </a:r>
                      <a:r>
                        <a:rPr lang="it-IT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603020202020204" pitchFamily="34" charset="0"/>
                        </a:rPr>
                        <a:t>, </a:t>
                      </a:r>
                      <a:r>
                        <a:rPr lang="it-IT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603020202020204" pitchFamily="34" charset="0"/>
                        </a:rPr>
                        <a:t>etoposit</a:t>
                      </a:r>
                      <a:endParaRPr lang="it-IT" dirty="0">
                        <a:solidFill>
                          <a:schemeClr val="bg2">
                            <a:lumMod val="1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603020202020204" pitchFamily="34" charset="0"/>
                        </a:rPr>
                        <a:t>Zelenetz et al., 2003</a:t>
                      </a:r>
                      <a:endParaRPr lang="it-IT" sz="14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227613"/>
                  </a:ext>
                </a:extLst>
              </a:tr>
              <a:tr h="719633">
                <a:tc>
                  <a:txBody>
                    <a:bodyPr/>
                    <a:lstStyle/>
                    <a:p>
                      <a:pPr algn="ctr"/>
                      <a:r>
                        <a:rPr lang="it-IT" b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603020202020204" pitchFamily="34" charset="0"/>
                        </a:rPr>
                        <a:t>DHAP</a:t>
                      </a:r>
                      <a:endParaRPr lang="it-IT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603020202020204" pitchFamily="34" charset="0"/>
                        </a:rPr>
                        <a:t>deksametazon</a:t>
                      </a:r>
                      <a:r>
                        <a:rPr lang="it-IT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603020202020204" pitchFamily="34" charset="0"/>
                        </a:rPr>
                        <a:t>, </a:t>
                      </a:r>
                      <a:r>
                        <a:rPr lang="it-IT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603020202020204" pitchFamily="34" charset="0"/>
                        </a:rPr>
                        <a:t>yüksek</a:t>
                      </a:r>
                      <a:r>
                        <a:rPr lang="it-IT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it-IT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603020202020204" pitchFamily="34" charset="0"/>
                        </a:rPr>
                        <a:t>doz</a:t>
                      </a:r>
                      <a:r>
                        <a:rPr lang="it-IT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it-IT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603020202020204" pitchFamily="34" charset="0"/>
                        </a:rPr>
                        <a:t>sitarabin</a:t>
                      </a:r>
                      <a:r>
                        <a:rPr lang="it-IT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603020202020204" pitchFamily="34" charset="0"/>
                        </a:rPr>
                        <a:t> ve </a:t>
                      </a:r>
                      <a:r>
                        <a:rPr lang="it-IT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603020202020204" pitchFamily="34" charset="0"/>
                        </a:rPr>
                        <a:t>sisplatin</a:t>
                      </a:r>
                      <a:endParaRPr lang="it-IT" dirty="0">
                        <a:solidFill>
                          <a:schemeClr val="bg2">
                            <a:lumMod val="1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603020202020204" pitchFamily="34" charset="0"/>
                        </a:rPr>
                        <a:t>Velasquez  et al., 1988</a:t>
                      </a:r>
                      <a:endParaRPr lang="it-IT" sz="14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745895"/>
                  </a:ext>
                </a:extLst>
              </a:tr>
              <a:tr h="997051">
                <a:tc>
                  <a:txBody>
                    <a:bodyPr/>
                    <a:lstStyle/>
                    <a:p>
                      <a:pPr algn="ctr"/>
                      <a:r>
                        <a:rPr lang="it-IT" b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603020202020204" pitchFamily="34" charset="0"/>
                        </a:rPr>
                        <a:t>ESHAP</a:t>
                      </a:r>
                      <a:endParaRPr lang="it-IT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603020202020204" pitchFamily="34" charset="0"/>
                        </a:rPr>
                        <a:t>etoposit</a:t>
                      </a:r>
                      <a:r>
                        <a:rPr lang="it-IT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603020202020204" pitchFamily="34" charset="0"/>
                        </a:rPr>
                        <a:t>, </a:t>
                      </a:r>
                      <a:r>
                        <a:rPr lang="it-IT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603020202020204" pitchFamily="34" charset="0"/>
                        </a:rPr>
                        <a:t>metil-prednizolon</a:t>
                      </a:r>
                      <a:r>
                        <a:rPr lang="it-IT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603020202020204" pitchFamily="34" charset="0"/>
                        </a:rPr>
                        <a:t>, </a:t>
                      </a:r>
                      <a:r>
                        <a:rPr lang="it-IT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603020202020204" pitchFamily="34" charset="0"/>
                        </a:rPr>
                        <a:t>sitarabin</a:t>
                      </a:r>
                      <a:r>
                        <a:rPr lang="it-IT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603020202020204" pitchFamily="34" charset="0"/>
                        </a:rPr>
                        <a:t> ve </a:t>
                      </a:r>
                      <a:r>
                        <a:rPr lang="it-IT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603020202020204" pitchFamily="34" charset="0"/>
                        </a:rPr>
                        <a:t>sisplatin</a:t>
                      </a:r>
                      <a:endParaRPr lang="it-IT" dirty="0">
                        <a:solidFill>
                          <a:schemeClr val="bg2">
                            <a:lumMod val="1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31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603020202020204" pitchFamily="34" charset="0"/>
                        </a:rPr>
                        <a:t>Velasquez  et al., 1994</a:t>
                      </a:r>
                    </a:p>
                    <a:p>
                      <a:pPr algn="ctr"/>
                      <a:endParaRPr lang="it-IT" sz="14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9602111"/>
                  </a:ext>
                </a:extLst>
              </a:tr>
              <a:tr h="697936">
                <a:tc>
                  <a:txBody>
                    <a:bodyPr/>
                    <a:lstStyle/>
                    <a:p>
                      <a:pPr algn="ctr"/>
                      <a:r>
                        <a:rPr lang="it-IT" b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603020202020204" pitchFamily="34" charset="0"/>
                        </a:rPr>
                        <a:t>GDP</a:t>
                      </a:r>
                      <a:endParaRPr lang="it-IT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603020202020204" pitchFamily="34" charset="0"/>
                        </a:rPr>
                        <a:t>gemsitabin</a:t>
                      </a:r>
                      <a:r>
                        <a:rPr lang="it-IT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603020202020204" pitchFamily="34" charset="0"/>
                        </a:rPr>
                        <a:t>, </a:t>
                      </a:r>
                      <a:r>
                        <a:rPr lang="it-IT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603020202020204" pitchFamily="34" charset="0"/>
                        </a:rPr>
                        <a:t>sisplatin</a:t>
                      </a:r>
                      <a:r>
                        <a:rPr lang="it-IT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603020202020204" pitchFamily="34" charset="0"/>
                        </a:rPr>
                        <a:t> ve </a:t>
                      </a:r>
                      <a:r>
                        <a:rPr lang="it-IT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603020202020204" pitchFamily="34" charset="0"/>
                        </a:rPr>
                        <a:t>deksametazon</a:t>
                      </a:r>
                      <a:endParaRPr lang="it-IT" dirty="0">
                        <a:solidFill>
                          <a:schemeClr val="bg2">
                            <a:lumMod val="1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603020202020204" pitchFamily="34" charset="0"/>
                        </a:rPr>
                        <a:t>Crump et al., 2004</a:t>
                      </a:r>
                      <a:endParaRPr lang="it-IT" sz="14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20769"/>
                  </a:ext>
                </a:extLst>
              </a:tr>
              <a:tr h="697936">
                <a:tc>
                  <a:txBody>
                    <a:bodyPr/>
                    <a:lstStyle/>
                    <a:p>
                      <a:pPr algn="ctr"/>
                      <a:r>
                        <a:rPr lang="it-IT" b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603020202020204" pitchFamily="34" charset="0"/>
                        </a:rPr>
                        <a:t>GEMOX</a:t>
                      </a:r>
                      <a:endParaRPr lang="it-IT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603020202020204" pitchFamily="34" charset="0"/>
                        </a:rPr>
                        <a:t>gemsitabin</a:t>
                      </a:r>
                      <a:r>
                        <a:rPr lang="it-IT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603020202020204" pitchFamily="34" charset="0"/>
                        </a:rPr>
                        <a:t> ve </a:t>
                      </a:r>
                      <a:r>
                        <a:rPr lang="it-IT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603020202020204" pitchFamily="34" charset="0"/>
                        </a:rPr>
                        <a:t>oksaliplatin</a:t>
                      </a:r>
                      <a:endParaRPr lang="it-IT" dirty="0">
                        <a:solidFill>
                          <a:schemeClr val="bg2">
                            <a:lumMod val="1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i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603020202020204" pitchFamily="34" charset="0"/>
                        </a:rPr>
                        <a:t>López A, Gutiérrez et al., 2008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7289617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6214F129-2B37-B532-62C2-8F6F90883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350" y="426973"/>
            <a:ext cx="11152697" cy="1024544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R/R 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THL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Tedavisinde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Kullanılan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Konvansiyonel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Kombinasyon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Kemoterapiler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850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/>
          </a:bodyPr>
          <a:lstStyle/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34502" y="6333531"/>
            <a:ext cx="92098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1. Foss F. </a:t>
            </a:r>
            <a:r>
              <a:rPr lang="en-US" sz="900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Ther Adv Hematol. 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2011;2(3):161-173; 2. Savage KJ. </a:t>
            </a:r>
            <a:r>
              <a:rPr lang="en-US" sz="900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Hematol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. 2011;1:515-524; 3. Lunning MA, Moskowitz AJ, Horwitz S. </a:t>
            </a:r>
            <a:r>
              <a:rPr lang="en-US" sz="900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J Clin Oncol. 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2013;31(16):1922-1927.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718642" y="1589356"/>
            <a:ext cx="4805296" cy="4331261"/>
            <a:chOff x="3954630" y="2036633"/>
            <a:chExt cx="5031533" cy="4535180"/>
          </a:xfrm>
        </p:grpSpPr>
        <p:pic>
          <p:nvPicPr>
            <p:cNvPr id="74" name="Picture 73"/>
            <p:cNvPicPr>
              <a:picLocks noChangeAspect="1"/>
            </p:cNvPicPr>
            <p:nvPr/>
          </p:nvPicPr>
          <p:blipFill rotWithShape="1">
            <a:blip r:embed="rId3"/>
            <a:srcRect t="5639" r="2498" b="2067"/>
            <a:stretch/>
          </p:blipFill>
          <p:spPr>
            <a:xfrm>
              <a:off x="3954630" y="2036633"/>
              <a:ext cx="4842525" cy="412604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771479" y="2189494"/>
              <a:ext cx="1315007" cy="241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bg2">
                      <a:lumMod val="10000"/>
                    </a:schemeClr>
                  </a:solidFill>
                  <a:cs typeface="Arial" panose="020B0604020202020204" pitchFamily="34" charset="0"/>
                </a:rPr>
                <a:t>HDAC İnhibisyonu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140518" y="2261882"/>
              <a:ext cx="1280160" cy="241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err="1">
                  <a:solidFill>
                    <a:schemeClr val="bg2">
                      <a:lumMod val="10000"/>
                    </a:schemeClr>
                  </a:solidFill>
                  <a:cs typeface="Arial" panose="020B0604020202020204" pitchFamily="34" charset="0"/>
                </a:rPr>
                <a:t>Asetilasyon</a:t>
              </a:r>
              <a:endParaRPr lang="en-US" sz="900" b="1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854195" y="3815354"/>
              <a:ext cx="1240728" cy="531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bg2">
                      <a:lumMod val="10000"/>
                    </a:schemeClr>
                  </a:solidFill>
                  <a:cs typeface="Arial" panose="020B0604020202020204" pitchFamily="34" charset="0"/>
                </a:rPr>
                <a:t>Folat </a:t>
              </a:r>
              <a:r>
                <a:rPr lang="en-US" sz="900" b="1" dirty="0" err="1">
                  <a:solidFill>
                    <a:schemeClr val="bg2">
                      <a:lumMod val="10000"/>
                    </a:schemeClr>
                  </a:solidFill>
                  <a:cs typeface="Arial" panose="020B0604020202020204" pitchFamily="34" charset="0"/>
                </a:rPr>
                <a:t>metabolizmasının</a:t>
              </a:r>
              <a:r>
                <a:rPr lang="en-US" sz="900" b="1" dirty="0">
                  <a:solidFill>
                    <a:schemeClr val="bg2">
                      <a:lumMod val="10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sz="900" b="1" dirty="0" err="1">
                  <a:solidFill>
                    <a:schemeClr val="bg2">
                      <a:lumMod val="10000"/>
                    </a:schemeClr>
                  </a:solidFill>
                  <a:cs typeface="Arial" panose="020B0604020202020204" pitchFamily="34" charset="0"/>
                </a:rPr>
                <a:t>durması</a:t>
              </a:r>
              <a:endParaRPr lang="en-US" sz="900" b="1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431684" y="3517316"/>
              <a:ext cx="1554479" cy="386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bg2">
                      <a:lumMod val="10000"/>
                    </a:schemeClr>
                  </a:solidFill>
                  <a:cs typeface="Arial" panose="020B0604020202020204" pitchFamily="34" charset="0"/>
                </a:rPr>
                <a:t>DNA </a:t>
              </a:r>
              <a:r>
                <a:rPr lang="en-US" sz="900" b="1" dirty="0" err="1">
                  <a:solidFill>
                    <a:schemeClr val="bg2">
                      <a:lumMod val="10000"/>
                    </a:schemeClr>
                  </a:solidFill>
                  <a:cs typeface="Arial" panose="020B0604020202020204" pitchFamily="34" charset="0"/>
                </a:rPr>
                <a:t>Sentezinin</a:t>
              </a:r>
              <a:r>
                <a:rPr lang="en-US" sz="900" b="1" dirty="0">
                  <a:solidFill>
                    <a:schemeClr val="bg2">
                      <a:lumMod val="10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sz="900" b="1" dirty="0" err="1">
                  <a:solidFill>
                    <a:schemeClr val="bg2">
                      <a:lumMod val="10000"/>
                    </a:schemeClr>
                  </a:solidFill>
                  <a:cs typeface="Arial" panose="020B0604020202020204" pitchFamily="34" charset="0"/>
                </a:rPr>
                <a:t>Durdurulması</a:t>
              </a:r>
              <a:endParaRPr lang="en-US" sz="900" b="1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75212" y="4931212"/>
              <a:ext cx="1381087" cy="386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err="1">
                  <a:solidFill>
                    <a:schemeClr val="bg2">
                      <a:lumMod val="10000"/>
                    </a:schemeClr>
                  </a:solidFill>
                  <a:cs typeface="Arial" panose="020B0604020202020204" pitchFamily="34" charset="0"/>
                </a:rPr>
                <a:t>İlacın</a:t>
              </a:r>
              <a:r>
                <a:rPr lang="en-US" sz="900" b="1" dirty="0">
                  <a:solidFill>
                    <a:schemeClr val="bg2">
                      <a:lumMod val="10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sz="900" b="1" dirty="0" err="1">
                  <a:solidFill>
                    <a:schemeClr val="bg2">
                      <a:lumMod val="10000"/>
                    </a:schemeClr>
                  </a:solidFill>
                  <a:cs typeface="Arial" panose="020B0604020202020204" pitchFamily="34" charset="0"/>
                </a:rPr>
                <a:t>salınması</a:t>
              </a:r>
              <a:r>
                <a:rPr lang="en-US" sz="900" b="1" dirty="0">
                  <a:solidFill>
                    <a:schemeClr val="bg2">
                      <a:lumMod val="10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sz="900" b="1" dirty="0" err="1">
                  <a:solidFill>
                    <a:schemeClr val="bg2">
                      <a:lumMod val="10000"/>
                    </a:schemeClr>
                  </a:solidFill>
                  <a:cs typeface="Arial" panose="020B0604020202020204" pitchFamily="34" charset="0"/>
                </a:rPr>
                <a:t>ile</a:t>
              </a:r>
              <a:r>
                <a:rPr lang="en-US" sz="900" b="1" dirty="0">
                  <a:solidFill>
                    <a:schemeClr val="bg2">
                      <a:lumMod val="10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sz="900" b="1" dirty="0" err="1">
                  <a:solidFill>
                    <a:schemeClr val="bg2">
                      <a:lumMod val="10000"/>
                    </a:schemeClr>
                  </a:solidFill>
                  <a:cs typeface="Arial" panose="020B0604020202020204" pitchFamily="34" charset="0"/>
                </a:rPr>
                <a:t>hücre</a:t>
              </a:r>
              <a:r>
                <a:rPr lang="en-US" sz="900" b="1" dirty="0">
                  <a:solidFill>
                    <a:schemeClr val="bg2">
                      <a:lumMod val="10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sz="900" b="1" dirty="0" err="1">
                  <a:solidFill>
                    <a:schemeClr val="bg2">
                      <a:lumMod val="10000"/>
                    </a:schemeClr>
                  </a:solidFill>
                  <a:cs typeface="Arial" panose="020B0604020202020204" pitchFamily="34" charset="0"/>
                </a:rPr>
                <a:t>apoptozu</a:t>
              </a:r>
              <a:endParaRPr lang="en-US" sz="900" b="1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21878" y="6198284"/>
              <a:ext cx="616336" cy="2417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err="1">
                  <a:solidFill>
                    <a:schemeClr val="bg2">
                      <a:lumMod val="10000"/>
                    </a:schemeClr>
                  </a:solidFill>
                  <a:cs typeface="Arial" panose="020B0604020202020204" pitchFamily="34" charset="0"/>
                </a:rPr>
                <a:t>Antikor</a:t>
              </a:r>
              <a:endParaRPr lang="en-US" sz="900" b="1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58930" y="6330113"/>
              <a:ext cx="723758" cy="24170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900" b="1" dirty="0" err="1">
                  <a:solidFill>
                    <a:schemeClr val="bg2">
                      <a:lumMod val="10000"/>
                    </a:schemeClr>
                  </a:solidFill>
                  <a:cs typeface="Arial" panose="020B0604020202020204" pitchFamily="34" charset="0"/>
                </a:rPr>
                <a:t>Bağlayıcı</a:t>
              </a:r>
              <a:endParaRPr lang="en-US" sz="900" b="1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18652" y="6223960"/>
              <a:ext cx="394777" cy="2417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err="1">
                  <a:solidFill>
                    <a:schemeClr val="bg2">
                      <a:lumMod val="10000"/>
                    </a:schemeClr>
                  </a:solidFill>
                  <a:cs typeface="Arial" panose="020B0604020202020204" pitchFamily="34" charset="0"/>
                </a:rPr>
                <a:t>İlaç</a:t>
              </a:r>
              <a:endParaRPr lang="en-US" sz="900" b="1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4278442" y="5884004"/>
              <a:ext cx="272383" cy="371558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4777028" y="5841998"/>
              <a:ext cx="2283" cy="554596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867135" y="5548791"/>
              <a:ext cx="350427" cy="704283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7086487" y="4010681"/>
              <a:ext cx="612690" cy="55928"/>
            </a:xfrm>
            <a:prstGeom prst="straightConnector1">
              <a:avLst/>
            </a:prstGeom>
            <a:ln w="38100">
              <a:solidFill>
                <a:srgbClr val="1B4A7E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83418" y="2374835"/>
              <a:ext cx="1337487" cy="879809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70659" y="2446261"/>
              <a:ext cx="1124202" cy="786941"/>
            </a:xfrm>
            <a:prstGeom prst="rect">
              <a:avLst/>
            </a:prstGeom>
          </p:spPr>
        </p:pic>
      </p:grpSp>
      <p:sp>
        <p:nvSpPr>
          <p:cNvPr id="37" name="Rectangle 36"/>
          <p:cNvSpPr/>
          <p:nvPr/>
        </p:nvSpPr>
        <p:spPr>
          <a:xfrm>
            <a:off x="750979" y="914369"/>
            <a:ext cx="10542664" cy="707886"/>
          </a:xfrm>
          <a:prstGeom prst="rect">
            <a:avLst/>
          </a:prstGeom>
          <a:solidFill>
            <a:srgbClr val="D9CDEA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cs typeface="Arial" panose="020B0604020202020204" pitchFamily="34" charset="0"/>
              </a:rPr>
              <a:t>FDA </a:t>
            </a:r>
            <a:r>
              <a:rPr lang="en-US" sz="2000" b="1" dirty="0" err="1">
                <a:solidFill>
                  <a:srgbClr val="002060"/>
                </a:solidFill>
                <a:cs typeface="Arial" panose="020B0604020202020204" pitchFamily="34" charset="0"/>
              </a:rPr>
              <a:t>tarafından</a:t>
            </a:r>
            <a:r>
              <a:rPr lang="en-US" sz="2000" b="1" dirty="0">
                <a:solidFill>
                  <a:srgbClr val="002060"/>
                </a:solidFill>
                <a:cs typeface="Arial" panose="020B0604020202020204" pitchFamily="34" charset="0"/>
              </a:rPr>
              <a:t> R/R PTHL </a:t>
            </a:r>
            <a:r>
              <a:rPr lang="en-US" sz="2000" b="1" dirty="0" err="1">
                <a:solidFill>
                  <a:srgbClr val="002060"/>
                </a:solidFill>
                <a:cs typeface="Arial" panose="020B0604020202020204" pitchFamily="34" charset="0"/>
              </a:rPr>
              <a:t>tedavisinde</a:t>
            </a:r>
            <a:r>
              <a:rPr lang="en-US" sz="20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cs typeface="Arial" panose="020B0604020202020204" pitchFamily="34" charset="0"/>
              </a:rPr>
              <a:t>kullanımı</a:t>
            </a:r>
            <a:r>
              <a:rPr lang="en-US" sz="20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cs typeface="Arial" panose="020B0604020202020204" pitchFamily="34" charset="0"/>
              </a:rPr>
              <a:t>onaylanmış</a:t>
            </a:r>
            <a:r>
              <a:rPr lang="en-US" sz="20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cs typeface="Arial" panose="020B0604020202020204" pitchFamily="34" charset="0"/>
              </a:rPr>
              <a:t>tek</a:t>
            </a:r>
            <a:r>
              <a:rPr lang="en-US" sz="20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cs typeface="Arial" panose="020B0604020202020204" pitchFamily="34" charset="0"/>
              </a:rPr>
              <a:t>ajan</a:t>
            </a:r>
            <a:r>
              <a:rPr lang="en-US" sz="20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cs typeface="Arial" panose="020B0604020202020204" pitchFamily="34" charset="0"/>
              </a:rPr>
              <a:t>tedavileri</a:t>
            </a:r>
            <a:r>
              <a:rPr lang="en-US" sz="20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cs typeface="Arial" panose="020B0604020202020204" pitchFamily="34" charset="0"/>
              </a:rPr>
              <a:t>aşağıdaki</a:t>
            </a:r>
            <a:r>
              <a:rPr lang="en-US" sz="20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cs typeface="Arial" panose="020B0604020202020204" pitchFamily="34" charset="0"/>
              </a:rPr>
              <a:t>gibidir</a:t>
            </a:r>
            <a:r>
              <a:rPr lang="en-US" sz="2000" b="1" dirty="0">
                <a:solidFill>
                  <a:srgbClr val="002060"/>
                </a:solidFill>
                <a:cs typeface="Arial" panose="020B0604020202020204" pitchFamily="34" charset="0"/>
              </a:rPr>
              <a:t>:</a:t>
            </a:r>
          </a:p>
        </p:txBody>
      </p:sp>
      <p:cxnSp>
        <p:nvCxnSpPr>
          <p:cNvPr id="27" name="Straight Connector 27">
            <a:extLst>
              <a:ext uri="{FF2B5EF4-FFF2-40B4-BE49-F238E27FC236}">
                <a16:creationId xmlns:a16="http://schemas.microsoft.com/office/drawing/2014/main" id="{B414E286-291F-264F-822F-2F1D8F7F20E8}"/>
              </a:ext>
            </a:extLst>
          </p:cNvPr>
          <p:cNvCxnSpPr>
            <a:cxnSpLocks/>
          </p:cNvCxnSpPr>
          <p:nvPr/>
        </p:nvCxnSpPr>
        <p:spPr>
          <a:xfrm flipH="1">
            <a:off x="1834892" y="3940061"/>
            <a:ext cx="3254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6">
            <a:extLst>
              <a:ext uri="{FF2B5EF4-FFF2-40B4-BE49-F238E27FC236}">
                <a16:creationId xmlns:a16="http://schemas.microsoft.com/office/drawing/2014/main" id="{C437EFD1-F0A2-794D-BC03-69776CC53463}"/>
              </a:ext>
            </a:extLst>
          </p:cNvPr>
          <p:cNvCxnSpPr>
            <a:cxnSpLocks/>
          </p:cNvCxnSpPr>
          <p:nvPr/>
        </p:nvCxnSpPr>
        <p:spPr>
          <a:xfrm flipH="1">
            <a:off x="1834890" y="2912456"/>
            <a:ext cx="28070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28">
            <a:extLst>
              <a:ext uri="{FF2B5EF4-FFF2-40B4-BE49-F238E27FC236}">
                <a16:creationId xmlns:a16="http://schemas.microsoft.com/office/drawing/2014/main" id="{1A44FCEB-B68C-8B4E-BABE-9002798304F2}"/>
              </a:ext>
            </a:extLst>
          </p:cNvPr>
          <p:cNvSpPr/>
          <p:nvPr/>
        </p:nvSpPr>
        <p:spPr>
          <a:xfrm>
            <a:off x="734502" y="3132695"/>
            <a:ext cx="506202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>
              <a:buClr>
                <a:srgbClr val="31BEDF"/>
              </a:buClr>
            </a:pPr>
            <a:r>
              <a:rPr lang="en-US" b="1" u="sng" dirty="0" err="1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Antifolat</a:t>
            </a:r>
            <a:r>
              <a:rPr lang="en-US" b="1" u="sng" dirty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 </a:t>
            </a:r>
            <a:r>
              <a:rPr lang="en-US" b="1" u="sng" dirty="0" err="1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İlaçlar</a:t>
            </a:r>
            <a:endParaRPr lang="en-US" b="1" u="sng" dirty="0">
              <a:solidFill>
                <a:prstClr val="black">
                  <a:lumMod val="65000"/>
                  <a:lumOff val="35000"/>
                </a:prstClr>
              </a:solidFill>
              <a:cs typeface="Arial" panose="020B0604020202020204" pitchFamily="34" charset="0"/>
            </a:endParaRPr>
          </a:p>
          <a:p>
            <a:pPr marL="137160" indent="-137160">
              <a:buClr>
                <a:srgbClr val="31BEDF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Pralatreksat</a:t>
            </a:r>
          </a:p>
        </p:txBody>
      </p:sp>
      <p:sp>
        <p:nvSpPr>
          <p:cNvPr id="34" name="Rectangle 29">
            <a:extLst>
              <a:ext uri="{FF2B5EF4-FFF2-40B4-BE49-F238E27FC236}">
                <a16:creationId xmlns:a16="http://schemas.microsoft.com/office/drawing/2014/main" id="{57846F8E-742F-F745-BA49-138BF1AFA656}"/>
              </a:ext>
            </a:extLst>
          </p:cNvPr>
          <p:cNvSpPr/>
          <p:nvPr/>
        </p:nvSpPr>
        <p:spPr>
          <a:xfrm>
            <a:off x="734502" y="4089729"/>
            <a:ext cx="447557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>
              <a:buClr>
                <a:srgbClr val="31BEDF"/>
              </a:buClr>
            </a:pPr>
            <a:r>
              <a:rPr lang="en-US" b="1" u="sng" dirty="0" err="1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Monoklonal</a:t>
            </a:r>
            <a:r>
              <a:rPr lang="en-US" b="1" u="sng" dirty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 </a:t>
            </a:r>
            <a:r>
              <a:rPr lang="en-US" b="1" u="sng" dirty="0" err="1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Antikorlar</a:t>
            </a:r>
            <a:endParaRPr lang="en-US" b="1" u="sng" dirty="0">
              <a:solidFill>
                <a:prstClr val="black">
                  <a:lumMod val="65000"/>
                  <a:lumOff val="35000"/>
                </a:prstClr>
              </a:solidFill>
              <a:cs typeface="Arial" panose="020B0604020202020204" pitchFamily="34" charset="0"/>
            </a:endParaRPr>
          </a:p>
          <a:p>
            <a:pPr marL="137160" indent="-137160">
              <a:buClr>
                <a:srgbClr val="31BEDF"/>
              </a:buClr>
              <a:buFont typeface="Wingdings" panose="05000000000000000000" pitchFamily="2" charset="2"/>
              <a:buChar char="§"/>
            </a:pPr>
            <a:r>
              <a:rPr lang="en-US" b="1" dirty="0" err="1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Brentuksimab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Vedotin</a:t>
            </a:r>
            <a:endParaRPr lang="en-US" b="1" dirty="0">
              <a:solidFill>
                <a:schemeClr val="bg2">
                  <a:lumMod val="1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5" name="Rectangle 30">
            <a:extLst>
              <a:ext uri="{FF2B5EF4-FFF2-40B4-BE49-F238E27FC236}">
                <a16:creationId xmlns:a16="http://schemas.microsoft.com/office/drawing/2014/main" id="{82407F24-45B3-DA4D-9CA8-CB6F2428C959}"/>
              </a:ext>
            </a:extLst>
          </p:cNvPr>
          <p:cNvSpPr/>
          <p:nvPr/>
        </p:nvSpPr>
        <p:spPr>
          <a:xfrm>
            <a:off x="750979" y="1990694"/>
            <a:ext cx="47823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31BEDF"/>
              </a:buClr>
            </a:pPr>
            <a:r>
              <a:rPr lang="en-US" b="1" u="sng" dirty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HDAC </a:t>
            </a:r>
            <a:r>
              <a:rPr lang="en-US" b="1" u="sng" dirty="0" err="1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İnhibitörü</a:t>
            </a:r>
            <a:endParaRPr lang="en-US" b="1" u="sng" dirty="0">
              <a:solidFill>
                <a:prstClr val="black">
                  <a:lumMod val="65000"/>
                  <a:lumOff val="35000"/>
                </a:prstClr>
              </a:solidFill>
              <a:cs typeface="Arial" panose="020B0604020202020204" pitchFamily="34" charset="0"/>
            </a:endParaRPr>
          </a:p>
          <a:p>
            <a:pPr marL="137160" indent="-137160">
              <a:buClr>
                <a:srgbClr val="31BEDF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Belinostat </a:t>
            </a:r>
          </a:p>
          <a:p>
            <a:pPr marL="137160" indent="-137160">
              <a:buClr>
                <a:srgbClr val="31BEDF"/>
              </a:buClr>
              <a:buFont typeface="Wingdings" panose="05000000000000000000" pitchFamily="2" charset="2"/>
              <a:buChar char="§"/>
            </a:pPr>
            <a:r>
              <a:rPr lang="en-US" b="1" dirty="0" err="1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Romidepsin</a:t>
            </a:r>
            <a:endParaRPr lang="en-US" b="1" dirty="0">
              <a:solidFill>
                <a:schemeClr val="bg2">
                  <a:lumMod val="1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458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5D9F462-EA86-CF46-B343-45AF09AB26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1520" y="5602143"/>
            <a:ext cx="9409914" cy="752708"/>
          </a:xfrm>
        </p:spPr>
        <p:txBody>
          <a:bodyPr/>
          <a:lstStyle/>
          <a:p>
            <a:r>
              <a:rPr lang="tr-TR" dirty="0"/>
              <a:t>1. </a:t>
            </a:r>
            <a:r>
              <a:rPr lang="tr-TR" dirty="0" err="1"/>
              <a:t>Vose</a:t>
            </a:r>
            <a:r>
              <a:rPr lang="tr-TR" dirty="0"/>
              <a:t> J, et al. J </a:t>
            </a:r>
            <a:r>
              <a:rPr lang="tr-TR" dirty="0" err="1"/>
              <a:t>Clin</a:t>
            </a:r>
            <a:r>
              <a:rPr lang="tr-TR" dirty="0"/>
              <a:t> </a:t>
            </a:r>
            <a:r>
              <a:rPr lang="tr-TR" dirty="0" err="1"/>
              <a:t>Oncol</a:t>
            </a:r>
            <a:r>
              <a:rPr lang="tr-TR" dirty="0"/>
              <a:t>. 2008;26(25):4124-4130; 2. </a:t>
            </a:r>
            <a:r>
              <a:rPr lang="tr-TR" dirty="0" err="1"/>
              <a:t>O’Connor</a:t>
            </a:r>
            <a:r>
              <a:rPr lang="tr-TR" dirty="0"/>
              <a:t> OA, et al. J </a:t>
            </a:r>
            <a:r>
              <a:rPr lang="tr-TR" dirty="0" err="1"/>
              <a:t>Clin</a:t>
            </a:r>
            <a:r>
              <a:rPr lang="tr-TR" dirty="0"/>
              <a:t> </a:t>
            </a:r>
            <a:r>
              <a:rPr lang="tr-TR" dirty="0" err="1"/>
              <a:t>Oncol</a:t>
            </a:r>
            <a:r>
              <a:rPr lang="tr-TR" dirty="0"/>
              <a:t>. 2011;29(9):1182-1189;</a:t>
            </a:r>
            <a:br>
              <a:rPr lang="tr-TR" dirty="0"/>
            </a:br>
            <a:r>
              <a:rPr lang="tr-TR" dirty="0"/>
              <a:t>3. </a:t>
            </a:r>
            <a:r>
              <a:rPr lang="tr-TR" dirty="0" err="1"/>
              <a:t>Horwitz</a:t>
            </a:r>
            <a:r>
              <a:rPr lang="tr-TR" dirty="0"/>
              <a:t> SM, et al. </a:t>
            </a:r>
            <a:r>
              <a:rPr lang="tr-TR" dirty="0" err="1"/>
              <a:t>Clin</a:t>
            </a:r>
            <a:r>
              <a:rPr lang="tr-TR" dirty="0"/>
              <a:t> </a:t>
            </a:r>
            <a:r>
              <a:rPr lang="tr-TR" dirty="0" err="1"/>
              <a:t>Adv</a:t>
            </a:r>
            <a:r>
              <a:rPr lang="tr-TR" dirty="0"/>
              <a:t> </a:t>
            </a:r>
            <a:r>
              <a:rPr lang="tr-TR" dirty="0" err="1"/>
              <a:t>Hematol</a:t>
            </a:r>
            <a:r>
              <a:rPr lang="tr-TR" dirty="0"/>
              <a:t> </a:t>
            </a:r>
            <a:r>
              <a:rPr lang="tr-TR" dirty="0" err="1"/>
              <a:t>Oncol</a:t>
            </a:r>
            <a:r>
              <a:rPr lang="tr-TR" dirty="0"/>
              <a:t>. 2011;9(8)(</a:t>
            </a:r>
            <a:r>
              <a:rPr lang="tr-TR" dirty="0" err="1"/>
              <a:t>suppl</a:t>
            </a:r>
            <a:r>
              <a:rPr lang="tr-TR" dirty="0"/>
              <a:t> 16):3-13; 4. </a:t>
            </a:r>
            <a:r>
              <a:rPr lang="tr-TR" dirty="0" err="1"/>
              <a:t>O’Connor</a:t>
            </a:r>
            <a:r>
              <a:rPr lang="tr-TR" dirty="0"/>
              <a:t> OA. PTCL: </a:t>
            </a:r>
            <a:r>
              <a:rPr lang="tr-TR" dirty="0" err="1"/>
              <a:t>Getting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facts</a:t>
            </a:r>
            <a:r>
              <a:rPr lang="tr-TR" dirty="0"/>
              <a:t>. </a:t>
            </a:r>
            <a:br>
              <a:rPr lang="tr-TR" dirty="0"/>
            </a:br>
            <a:r>
              <a:rPr lang="tr-TR" dirty="0" err="1"/>
              <a:t>Lymphoma</a:t>
            </a:r>
            <a:r>
              <a:rPr lang="tr-TR" dirty="0"/>
              <a:t> </a:t>
            </a:r>
            <a:r>
              <a:rPr lang="tr-TR" dirty="0" err="1"/>
              <a:t>Research</a:t>
            </a:r>
            <a:r>
              <a:rPr lang="tr-TR" dirty="0"/>
              <a:t> Foundation Web site. http://</a:t>
            </a:r>
            <a:r>
              <a:rPr lang="tr-TR" dirty="0" err="1"/>
              <a:t>www.lymphoma.org</a:t>
            </a:r>
            <a:r>
              <a:rPr lang="tr-TR" dirty="0"/>
              <a:t>. </a:t>
            </a:r>
            <a:r>
              <a:rPr lang="tr-TR" dirty="0" err="1"/>
              <a:t>Accessed</a:t>
            </a:r>
            <a:r>
              <a:rPr lang="tr-TR" dirty="0"/>
              <a:t> </a:t>
            </a:r>
            <a:r>
              <a:rPr lang="tr-TR" dirty="0" err="1"/>
              <a:t>September</a:t>
            </a:r>
            <a:r>
              <a:rPr lang="tr-TR" dirty="0"/>
              <a:t> 10, 2013. </a:t>
            </a:r>
          </a:p>
          <a:p>
            <a:r>
              <a:rPr lang="tr-TR" dirty="0"/>
              <a:t>5. </a:t>
            </a:r>
            <a:r>
              <a:rPr lang="tr-TR" dirty="0" err="1"/>
              <a:t>Adapted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: </a:t>
            </a:r>
            <a:r>
              <a:rPr lang="tr-TR" dirty="0" err="1"/>
              <a:t>Vose</a:t>
            </a:r>
            <a:r>
              <a:rPr lang="tr-TR" dirty="0"/>
              <a:t> J, et al. J </a:t>
            </a:r>
            <a:r>
              <a:rPr lang="tr-TR" dirty="0" err="1"/>
              <a:t>Clin</a:t>
            </a:r>
            <a:r>
              <a:rPr lang="tr-TR" dirty="0"/>
              <a:t> </a:t>
            </a:r>
            <a:r>
              <a:rPr lang="tr-TR" dirty="0" err="1"/>
              <a:t>Oncol</a:t>
            </a:r>
            <a:r>
              <a:rPr lang="tr-TR" dirty="0"/>
              <a:t>. 2008;26(25):4124-4130. </a:t>
            </a:r>
            <a:br>
              <a:rPr lang="tr-TR" dirty="0"/>
            </a:br>
            <a:r>
              <a:rPr lang="tr-TR" dirty="0"/>
              <a:t>6. </a:t>
            </a:r>
            <a:r>
              <a:rPr lang="tr-TR" dirty="0" err="1"/>
              <a:t>Adapted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: </a:t>
            </a:r>
            <a:r>
              <a:rPr lang="tr-TR" dirty="0" err="1"/>
              <a:t>Petrich</a:t>
            </a:r>
            <a:r>
              <a:rPr lang="tr-TR" dirty="0"/>
              <a:t> AM, et al. </a:t>
            </a:r>
            <a:r>
              <a:rPr lang="tr-TR" dirty="0" err="1"/>
              <a:t>Br</a:t>
            </a:r>
            <a:r>
              <a:rPr lang="tr-TR" dirty="0"/>
              <a:t> J </a:t>
            </a:r>
            <a:r>
              <a:rPr lang="tr-TR" dirty="0" err="1"/>
              <a:t>Haematol</a:t>
            </a:r>
            <a:r>
              <a:rPr lang="tr-TR" dirty="0"/>
              <a:t>. 2014; </a:t>
            </a:r>
            <a:r>
              <a:rPr lang="tr-TR" dirty="0" err="1"/>
              <a:t>Nov</a:t>
            </a:r>
            <a:r>
              <a:rPr lang="tr-TR" dirty="0"/>
              <a:t> 7 [</a:t>
            </a:r>
            <a:r>
              <a:rPr lang="tr-TR" dirty="0" err="1"/>
              <a:t>Epub</a:t>
            </a:r>
            <a:r>
              <a:rPr lang="tr-TR" dirty="0"/>
              <a:t> </a:t>
            </a:r>
            <a:r>
              <a:rPr lang="tr-TR" dirty="0" err="1"/>
              <a:t>ahead</a:t>
            </a:r>
            <a:r>
              <a:rPr lang="tr-TR" dirty="0"/>
              <a:t> of </a:t>
            </a:r>
            <a:r>
              <a:rPr lang="tr-TR" dirty="0" err="1"/>
              <a:t>print</a:t>
            </a:r>
            <a:r>
              <a:rPr lang="tr-TR" dirty="0"/>
              <a:t>].</a:t>
            </a:r>
          </a:p>
        </p:txBody>
      </p:sp>
      <p:sp>
        <p:nvSpPr>
          <p:cNvPr id="9" name="Başlık 8">
            <a:extLst>
              <a:ext uri="{FF2B5EF4-FFF2-40B4-BE49-F238E27FC236}">
                <a16:creationId xmlns:a16="http://schemas.microsoft.com/office/drawing/2014/main" id="{881C5159-A9AD-F946-8786-056BEB520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hücreli lenfomalar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FD29C24F-B72A-864C-892E-84244B824281}"/>
              </a:ext>
            </a:extLst>
          </p:cNvPr>
          <p:cNvSpPr txBox="1">
            <a:spLocks/>
          </p:cNvSpPr>
          <p:nvPr/>
        </p:nvSpPr>
        <p:spPr>
          <a:xfrm>
            <a:off x="731520" y="1326923"/>
            <a:ext cx="6096000" cy="30555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28600" algn="l" defTabSz="914400" rtl="0" eaLnBrk="1" latinLnBrk="0" hangingPunct="1">
              <a:lnSpc>
                <a:spcPct val="95000"/>
              </a:lnSpc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388" indent="-2286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1413" indent="-2286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NHL’ın</a:t>
            </a:r>
            <a:r>
              <a:rPr lang="tr-T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B-Hücreli Lenfomalarına göre daha nadir görülen bir hastalık grubudur.</a:t>
            </a:r>
          </a:p>
          <a:p>
            <a:endParaRPr lang="tr-TR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 lenfomaların sıklığı coğrafik olarak değişiklik gösterir ve </a:t>
            </a:r>
            <a:r>
              <a:rPr lang="en-US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Asya’da</a:t>
            </a: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daha</a:t>
            </a: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sık</a:t>
            </a: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görülmektedir</a:t>
            </a: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(viral </a:t>
            </a:r>
            <a:r>
              <a:rPr lang="en-US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maruziyet</a:t>
            </a: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EBV </a:t>
            </a:r>
            <a:r>
              <a:rPr lang="en-US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HTLV1).</a:t>
            </a:r>
            <a:endParaRPr lang="tr-TR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Medyan</a:t>
            </a: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tanı</a:t>
            </a: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yaşı</a:t>
            </a: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59.</a:t>
            </a:r>
            <a:endParaRPr lang="en-US" sz="1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Z:\  ART DEPARTMENT\RF THINKSTOCK COLLECTION\Cancer\174318220.jpg">
            <a:extLst>
              <a:ext uri="{FF2B5EF4-FFF2-40B4-BE49-F238E27FC236}">
                <a16:creationId xmlns:a16="http://schemas.microsoft.com/office/drawing/2014/main" id="{71F99DA0-2613-4A4C-855F-17E5EE3CD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659" y="1374549"/>
            <a:ext cx="4812557" cy="312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DEFEF2C9-2E4C-3341-A065-B39C4C13E409}"/>
              </a:ext>
            </a:extLst>
          </p:cNvPr>
          <p:cNvSpPr/>
          <p:nvPr/>
        </p:nvSpPr>
        <p:spPr>
          <a:xfrm>
            <a:off x="734502" y="4826035"/>
            <a:ext cx="11152696" cy="708251"/>
          </a:xfrm>
          <a:prstGeom prst="rect">
            <a:avLst/>
          </a:prstGeom>
          <a:solidFill>
            <a:srgbClr val="D9C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  <a:cs typeface="Arial" panose="020B0604020202020204" pitchFamily="34" charset="0"/>
              </a:rPr>
              <a:t>T-</a:t>
            </a:r>
            <a:r>
              <a:rPr lang="en-US" sz="2000" b="1" dirty="0" err="1">
                <a:solidFill>
                  <a:srgbClr val="002060"/>
                </a:solidFill>
                <a:cs typeface="Arial" panose="020B0604020202020204" pitchFamily="34" charset="0"/>
              </a:rPr>
              <a:t>Hücreli</a:t>
            </a:r>
            <a:r>
              <a:rPr lang="en-US" sz="20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cs typeface="Arial" panose="020B0604020202020204" pitchFamily="34" charset="0"/>
              </a:rPr>
              <a:t>Lenfomalar</a:t>
            </a:r>
            <a:r>
              <a:rPr lang="en-US" sz="2000" b="1" dirty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cs typeface="Arial" panose="020B0604020202020204" pitchFamily="34" charset="0"/>
              </a:rPr>
              <a:t>NHL’ların</a:t>
            </a:r>
            <a:r>
              <a:rPr lang="en-US" sz="2000" b="1" dirty="0">
                <a:solidFill>
                  <a:srgbClr val="002060"/>
                </a:solidFill>
                <a:cs typeface="Arial" panose="020B0604020202020204" pitchFamily="34" charset="0"/>
              </a:rPr>
              <a:t> %10-15’ini oluşturur.</a:t>
            </a:r>
            <a:r>
              <a:rPr lang="en-US" sz="2000" b="1" baseline="30000" dirty="0">
                <a:solidFill>
                  <a:srgbClr val="002060"/>
                </a:solidFill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76105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D6B270-A909-85D7-2F5E-A577F55EB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7030A0"/>
                </a:solidFill>
              </a:rPr>
              <a:t>R/R PTHL tedavi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7E745D3-8FC2-734B-1F39-30E476A1C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Tek ajan yeni ilaçlar ile ORR %25-30 , </a:t>
            </a:r>
          </a:p>
          <a:p>
            <a:pPr marL="0" indent="0">
              <a:buNone/>
            </a:pPr>
            <a:r>
              <a:rPr lang="tr-TR" dirty="0"/>
              <a:t>    ancak </a:t>
            </a:r>
            <a:r>
              <a:rPr lang="tr-TR" b="1" dirty="0"/>
              <a:t>yanıt süresi kısa</a:t>
            </a:r>
            <a:r>
              <a:rPr lang="tr-TR" dirty="0"/>
              <a:t>!!!</a:t>
            </a:r>
          </a:p>
          <a:p>
            <a:endParaRPr lang="tr-TR" dirty="0"/>
          </a:p>
          <a:p>
            <a:r>
              <a:rPr lang="tr-TR" b="1" dirty="0" err="1">
                <a:solidFill>
                  <a:srgbClr val="7030A0"/>
                </a:solidFill>
              </a:rPr>
              <a:t>Allojenik</a:t>
            </a:r>
            <a:r>
              <a:rPr lang="tr-TR" b="1" dirty="0">
                <a:solidFill>
                  <a:srgbClr val="7030A0"/>
                </a:solidFill>
              </a:rPr>
              <a:t> kök hücre nakline köprü</a:t>
            </a:r>
            <a:r>
              <a:rPr lang="tr-TR" dirty="0"/>
              <a:t>!!!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999627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87CABB-2DEC-242D-E4DB-1F0E8D7A7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A0C09D4-A3C1-511D-1E97-4B138F206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rgbClr val="7030A0"/>
                </a:solidFill>
              </a:rPr>
              <a:t>Brentixumab</a:t>
            </a:r>
            <a:r>
              <a:rPr lang="tr-TR" b="1" dirty="0">
                <a:solidFill>
                  <a:srgbClr val="7030A0"/>
                </a:solidFill>
              </a:rPr>
              <a:t> </a:t>
            </a:r>
            <a:r>
              <a:rPr lang="tr-TR" b="1" dirty="0" err="1">
                <a:solidFill>
                  <a:srgbClr val="7030A0"/>
                </a:solidFill>
              </a:rPr>
              <a:t>vedotin</a:t>
            </a:r>
            <a:endParaRPr lang="tr-TR" b="1" dirty="0">
              <a:solidFill>
                <a:srgbClr val="7030A0"/>
              </a:solidFill>
            </a:endParaRP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5770BA5-2C1A-EB4E-C612-DCC0FD8CA4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Anaplastik</a:t>
            </a:r>
            <a:r>
              <a:rPr lang="tr-TR" dirty="0"/>
              <a:t> büyük hücreli lenfoma</a:t>
            </a:r>
            <a:r>
              <a:rPr lang="tr-TR" b="1" dirty="0">
                <a:solidFill>
                  <a:srgbClr val="7030A0"/>
                </a:solidFill>
              </a:rPr>
              <a:t>**</a:t>
            </a:r>
            <a:r>
              <a:rPr lang="tr-TR" dirty="0"/>
              <a:t> 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CD 30 pozitif PTHL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r/r olgularda</a:t>
            </a:r>
          </a:p>
          <a:p>
            <a:r>
              <a:rPr lang="tr-TR" dirty="0"/>
              <a:t>Tek ajan </a:t>
            </a:r>
          </a:p>
          <a:p>
            <a:r>
              <a:rPr lang="tr-TR" dirty="0"/>
              <a:t>BV-KT kombine</a:t>
            </a:r>
          </a:p>
        </p:txBody>
      </p:sp>
      <p:sp>
        <p:nvSpPr>
          <p:cNvPr id="7" name="İçerik Yer Tutucusu 6">
            <a:extLst>
              <a:ext uri="{FF2B5EF4-FFF2-40B4-BE49-F238E27FC236}">
                <a16:creationId xmlns:a16="http://schemas.microsoft.com/office/drawing/2014/main" id="{6E996955-9D22-8435-9ADB-F3AD04A04B0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tr-TR" dirty="0"/>
              <a:t>Birinci basamak tedavi için de onaylı !!!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BV-CHP</a:t>
            </a:r>
          </a:p>
        </p:txBody>
      </p:sp>
    </p:spTree>
    <p:extLst>
      <p:ext uri="{BB962C8B-B14F-4D97-AF65-F5344CB8AC3E}">
        <p14:creationId xmlns:p14="http://schemas.microsoft.com/office/powerpoint/2010/main" val="32348019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AD6293C-91B9-CFFA-E0C5-ACFE5875B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rgbClr val="7030A0"/>
                </a:solidFill>
              </a:rPr>
              <a:t>Brentixumab</a:t>
            </a:r>
            <a:r>
              <a:rPr lang="tr-TR" b="1" dirty="0">
                <a:solidFill>
                  <a:srgbClr val="7030A0"/>
                </a:solidFill>
              </a:rPr>
              <a:t> </a:t>
            </a:r>
            <a:r>
              <a:rPr lang="tr-TR" b="1" dirty="0" err="1">
                <a:solidFill>
                  <a:srgbClr val="7030A0"/>
                </a:solidFill>
              </a:rPr>
              <a:t>vedotin</a:t>
            </a:r>
            <a:endParaRPr lang="tr-TR" b="1" dirty="0">
              <a:solidFill>
                <a:srgbClr val="7030A0"/>
              </a:solidFill>
            </a:endParaRP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3ADBD9B3-797F-8B19-A9F0-6978AEE3800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14400" y="2474809"/>
            <a:ext cx="5181600" cy="2222707"/>
          </a:xfrm>
        </p:spPr>
      </p:pic>
      <p:pic>
        <p:nvPicPr>
          <p:cNvPr id="12" name="İçerik Yer Tutucusu 11">
            <a:extLst>
              <a:ext uri="{FF2B5EF4-FFF2-40B4-BE49-F238E27FC236}">
                <a16:creationId xmlns:a16="http://schemas.microsoft.com/office/drawing/2014/main" id="{AD6D3BF6-1B77-717C-446E-4911805ABD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414760" y="2062686"/>
            <a:ext cx="4696480" cy="3877216"/>
          </a:xfrm>
        </p:spPr>
      </p:pic>
    </p:spTree>
    <p:extLst>
      <p:ext uri="{BB962C8B-B14F-4D97-AF65-F5344CB8AC3E}">
        <p14:creationId xmlns:p14="http://schemas.microsoft.com/office/powerpoint/2010/main" val="20698673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C742B21-38E3-678B-DEF1-B883D5A4F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7030A0"/>
                </a:solidFill>
              </a:rPr>
              <a:t>Epigenetik düzenleyiciler </a:t>
            </a:r>
            <a:br>
              <a:rPr lang="tr-TR" b="1" dirty="0">
                <a:solidFill>
                  <a:srgbClr val="7030A0"/>
                </a:solidFill>
              </a:rPr>
            </a:br>
            <a:r>
              <a:rPr lang="tr-TR" b="1" dirty="0">
                <a:solidFill>
                  <a:srgbClr val="7030A0"/>
                </a:solidFill>
              </a:rPr>
              <a:t>(HDAC inhibitörleri, </a:t>
            </a:r>
            <a:r>
              <a:rPr lang="tr-TR" b="1" dirty="0" err="1">
                <a:solidFill>
                  <a:srgbClr val="7030A0"/>
                </a:solidFill>
              </a:rPr>
              <a:t>hipometile</a:t>
            </a:r>
            <a:r>
              <a:rPr lang="tr-TR" b="1" dirty="0">
                <a:solidFill>
                  <a:srgbClr val="7030A0"/>
                </a:solidFill>
              </a:rPr>
              <a:t> edici ajanlar)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C430943-6EBD-4E22-DFA1-28834FCEE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Epigenetik sinyal yolaklarını düzenleyen genler </a:t>
            </a:r>
            <a:r>
              <a:rPr lang="tr-TR" dirty="0" err="1"/>
              <a:t>lenfogenezi</a:t>
            </a:r>
            <a:r>
              <a:rPr lang="tr-TR" dirty="0"/>
              <a:t> düzenler</a:t>
            </a:r>
          </a:p>
          <a:p>
            <a:r>
              <a:rPr lang="tr-TR" dirty="0" err="1"/>
              <a:t>PTHL’da</a:t>
            </a:r>
            <a:r>
              <a:rPr lang="tr-TR" dirty="0"/>
              <a:t> epigenetik yolaklarda sık görülen mutasyonlar:</a:t>
            </a:r>
          </a:p>
          <a:p>
            <a:pPr marL="0" indent="0">
              <a:buNone/>
            </a:pPr>
            <a:r>
              <a:rPr lang="tr-TR" dirty="0"/>
              <a:t>TET2, DNMT3A, RHOA, IDH2, MLL2, KMT2A, KDM6A, CREBBP VE EP300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TET2 mutasyonları…. PTCL-NOS için kötü </a:t>
            </a:r>
            <a:r>
              <a:rPr lang="tr-TR" dirty="0" err="1"/>
              <a:t>prognoz</a:t>
            </a:r>
            <a:r>
              <a:rPr lang="tr-TR" dirty="0"/>
              <a:t> </a:t>
            </a:r>
          </a:p>
          <a:p>
            <a:r>
              <a:rPr lang="tr-TR" dirty="0"/>
              <a:t>RHOA mutasyonları…. </a:t>
            </a:r>
            <a:r>
              <a:rPr lang="tr-TR" dirty="0" err="1"/>
              <a:t>Tfh</a:t>
            </a:r>
            <a:r>
              <a:rPr lang="tr-TR" dirty="0"/>
              <a:t> </a:t>
            </a:r>
            <a:r>
              <a:rPr lang="tr-TR" dirty="0" err="1"/>
              <a:t>prolifreasyonu</a:t>
            </a:r>
            <a:r>
              <a:rPr lang="tr-TR" dirty="0"/>
              <a:t> ve </a:t>
            </a:r>
            <a:r>
              <a:rPr lang="tr-TR" dirty="0" err="1"/>
              <a:t>lenfogenez</a:t>
            </a:r>
            <a:endParaRPr lang="tr-TR" dirty="0"/>
          </a:p>
          <a:p>
            <a:r>
              <a:rPr lang="tr-TR" dirty="0"/>
              <a:t>DNMT3A mutasyonları…. Hücre farklılaşması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009614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9E6FF1E-8E25-0412-59A5-5FFD743C5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7030A0"/>
                </a:solidFill>
              </a:rPr>
              <a:t>HDAC inhibitörleri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7F16FEF-F761-3351-7E55-858CD344E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Hücre </a:t>
            </a:r>
            <a:r>
              <a:rPr lang="tr-TR" dirty="0" err="1"/>
              <a:t>siklusunu</a:t>
            </a:r>
            <a:r>
              <a:rPr lang="tr-TR" dirty="0"/>
              <a:t> duraklatarak, programlı hücre ölümünü indükleyerek ve </a:t>
            </a:r>
            <a:r>
              <a:rPr lang="tr-TR" dirty="0" err="1"/>
              <a:t>angiogenezi</a:t>
            </a:r>
            <a:r>
              <a:rPr lang="tr-TR" dirty="0"/>
              <a:t> baskılayarak anti neoplastik etki gösterir</a:t>
            </a:r>
          </a:p>
          <a:p>
            <a:endParaRPr lang="tr-TR" dirty="0"/>
          </a:p>
          <a:p>
            <a:r>
              <a:rPr lang="tr-TR" dirty="0" err="1"/>
              <a:t>Romidepsin</a:t>
            </a:r>
            <a:r>
              <a:rPr lang="tr-TR" dirty="0"/>
              <a:t> ve </a:t>
            </a:r>
            <a:r>
              <a:rPr lang="tr-TR" dirty="0" err="1"/>
              <a:t>Belinostat</a:t>
            </a:r>
            <a:r>
              <a:rPr lang="tr-TR" dirty="0"/>
              <a:t>                      FDA onaylı</a:t>
            </a:r>
          </a:p>
          <a:p>
            <a:pPr marL="0" indent="0">
              <a:buNone/>
            </a:pPr>
            <a:r>
              <a:rPr lang="tr-TR" dirty="0"/>
              <a:t> r/r PTHL ‘</a:t>
            </a:r>
            <a:r>
              <a:rPr lang="tr-TR" dirty="0" err="1"/>
              <a:t>lı</a:t>
            </a:r>
            <a:r>
              <a:rPr lang="tr-TR" dirty="0"/>
              <a:t> olguların %25-30 için iyi bir ORR sağlar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b="1" dirty="0">
                <a:solidFill>
                  <a:srgbClr val="7030A0"/>
                </a:solidFill>
              </a:rPr>
              <a:t>Etkileri </a:t>
            </a:r>
            <a:r>
              <a:rPr lang="tr-TR" b="1" dirty="0" err="1">
                <a:solidFill>
                  <a:srgbClr val="7030A0"/>
                </a:solidFill>
              </a:rPr>
              <a:t>Tfh</a:t>
            </a:r>
            <a:r>
              <a:rPr lang="tr-TR" b="1" dirty="0">
                <a:solidFill>
                  <a:srgbClr val="7030A0"/>
                </a:solidFill>
              </a:rPr>
              <a:t> fenotipi olan PTHL olguları için daha iyidir</a:t>
            </a:r>
          </a:p>
          <a:p>
            <a:endParaRPr lang="tr-TR" dirty="0"/>
          </a:p>
        </p:txBody>
      </p:sp>
      <p:sp>
        <p:nvSpPr>
          <p:cNvPr id="4" name="Ok: Sağ 3">
            <a:extLst>
              <a:ext uri="{FF2B5EF4-FFF2-40B4-BE49-F238E27FC236}">
                <a16:creationId xmlns:a16="http://schemas.microsoft.com/office/drawing/2014/main" id="{DA6BBD25-28BD-14ED-0C6F-15073023064C}"/>
              </a:ext>
            </a:extLst>
          </p:cNvPr>
          <p:cNvSpPr/>
          <p:nvPr/>
        </p:nvSpPr>
        <p:spPr>
          <a:xfrm>
            <a:off x="5163884" y="31866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97747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55651" y="938332"/>
          <a:ext cx="11442699" cy="486217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044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7743">
                  <a:extLst>
                    <a:ext uri="{9D8B030D-6E8A-4147-A177-3AD203B41FA5}">
                      <a16:colId xmlns:a16="http://schemas.microsoft.com/office/drawing/2014/main" val="626224822"/>
                    </a:ext>
                  </a:extLst>
                </a:gridCol>
                <a:gridCol w="2435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25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25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9265">
                <a:tc>
                  <a:txBody>
                    <a:bodyPr/>
                    <a:lstStyle/>
                    <a:p>
                      <a:r>
                        <a:rPr lang="en-US" sz="1500" dirty="0" err="1">
                          <a:solidFill>
                            <a:schemeClr val="accent1"/>
                          </a:solidFill>
                        </a:rPr>
                        <a:t>Etkin</a:t>
                      </a:r>
                      <a:r>
                        <a:rPr lang="en-US" sz="150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accent1"/>
                          </a:solidFill>
                        </a:rPr>
                        <a:t>Madde</a:t>
                      </a:r>
                      <a:endParaRPr lang="en-US" sz="1500" dirty="0">
                        <a:solidFill>
                          <a:schemeClr val="accent1"/>
                        </a:solidFill>
                      </a:endParaRPr>
                    </a:p>
                  </a:txBody>
                  <a:tcPr marL="45720" marR="9144" marT="9144" marB="9144" anchor="ctr"/>
                </a:tc>
                <a:tc>
                  <a:txBody>
                    <a:bodyPr/>
                    <a:lstStyle/>
                    <a:p>
                      <a:r>
                        <a:rPr lang="en-US" sz="1500" dirty="0" err="1">
                          <a:solidFill>
                            <a:schemeClr val="accent1"/>
                          </a:solidFill>
                        </a:rPr>
                        <a:t>Onay</a:t>
                      </a:r>
                      <a:endParaRPr lang="en-US" sz="1500" dirty="0">
                        <a:solidFill>
                          <a:schemeClr val="accent1"/>
                        </a:solidFill>
                      </a:endParaRPr>
                    </a:p>
                  </a:txBody>
                  <a:tcPr marL="45720" marR="9144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solidFill>
                            <a:schemeClr val="accent1"/>
                          </a:solidFill>
                        </a:rPr>
                        <a:t>Kimyasal</a:t>
                      </a:r>
                      <a:r>
                        <a:rPr lang="en-US" sz="1500" dirty="0">
                          <a:solidFill>
                            <a:schemeClr val="accent1"/>
                          </a:solidFill>
                        </a:rPr>
                        <a:t> Yapı</a:t>
                      </a:r>
                      <a:r>
                        <a:rPr lang="en-US" sz="1500" baseline="30000" dirty="0">
                          <a:solidFill>
                            <a:schemeClr val="accent1"/>
                          </a:solidFill>
                        </a:rPr>
                        <a:t>1,2</a:t>
                      </a:r>
                    </a:p>
                  </a:txBody>
                  <a:tcPr marL="45720" marR="9144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accent1"/>
                          </a:solidFill>
                        </a:rPr>
                        <a:t>HDAC </a:t>
                      </a:r>
                      <a:r>
                        <a:rPr lang="en-US" sz="1500" dirty="0" err="1">
                          <a:solidFill>
                            <a:schemeClr val="accent1"/>
                          </a:solidFill>
                        </a:rPr>
                        <a:t>İnhibitörü</a:t>
                      </a:r>
                      <a:r>
                        <a:rPr lang="en-US" sz="150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accent1"/>
                          </a:solidFill>
                        </a:rPr>
                        <a:t>Kimyasal</a:t>
                      </a:r>
                      <a:r>
                        <a:rPr lang="en-US" sz="150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accent1"/>
                          </a:solidFill>
                        </a:rPr>
                        <a:t>Grubu</a:t>
                      </a:r>
                      <a:endParaRPr lang="en-US" sz="1500" baseline="30000" dirty="0">
                        <a:solidFill>
                          <a:schemeClr val="accent1"/>
                        </a:solidFill>
                      </a:endParaRPr>
                    </a:p>
                  </a:txBody>
                  <a:tcPr marL="45720" marR="9144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accent1"/>
                          </a:solidFill>
                        </a:rPr>
                        <a:t>HDAC </a:t>
                      </a:r>
                      <a:r>
                        <a:rPr lang="en-US" sz="1500" dirty="0" err="1">
                          <a:solidFill>
                            <a:schemeClr val="accent1"/>
                          </a:solidFill>
                        </a:rPr>
                        <a:t>İnhibitörü</a:t>
                      </a:r>
                      <a:r>
                        <a:rPr lang="en-US" sz="1500" dirty="0">
                          <a:solidFill>
                            <a:schemeClr val="accent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500" dirty="0" err="1">
                          <a:solidFill>
                            <a:schemeClr val="accent1"/>
                          </a:solidFill>
                        </a:rPr>
                        <a:t>Grubu</a:t>
                      </a:r>
                      <a:endParaRPr lang="en-US" sz="1500" baseline="30000" dirty="0">
                        <a:solidFill>
                          <a:schemeClr val="accent1"/>
                        </a:solidFill>
                      </a:endParaRPr>
                    </a:p>
                  </a:txBody>
                  <a:tcPr marL="45720" marR="9144" marT="9144" marB="914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412">
                <a:tc>
                  <a:txBody>
                    <a:bodyPr/>
                    <a:lstStyle/>
                    <a:p>
                      <a:r>
                        <a:rPr lang="en-US" sz="150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Vorinostat</a:t>
                      </a:r>
                      <a:endParaRPr lang="en-US" sz="15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9144" marT="9144" marB="9144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R/R </a:t>
                      </a:r>
                      <a:r>
                        <a:rPr lang="en-US" sz="150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KTHL’da</a:t>
                      </a:r>
                      <a:r>
                        <a:rPr lang="en-US" sz="15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onaylanmış</a:t>
                      </a:r>
                      <a:r>
                        <a:rPr lang="en-US" sz="15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ilk HDAC </a:t>
                      </a:r>
                      <a:r>
                        <a:rPr lang="en-US" sz="150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inhibitörüdür</a:t>
                      </a:r>
                      <a:r>
                        <a:rPr lang="en-US" sz="15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FDA </a:t>
                      </a:r>
                      <a:r>
                        <a:rPr lang="en-US" sz="150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tarafından</a:t>
                      </a:r>
                      <a:r>
                        <a:rPr lang="en-US" sz="15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2006 </a:t>
                      </a:r>
                      <a:r>
                        <a:rPr lang="en-US" sz="150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yılında</a:t>
                      </a:r>
                      <a:r>
                        <a:rPr lang="en-US" sz="15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onaylanmıştır</a:t>
                      </a:r>
                      <a:r>
                        <a:rPr lang="en-US" sz="15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marL="45720" marR="9144" marT="9144" marB="9144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9144" marT="9144" marB="9144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Hidroksimat</a:t>
                      </a:r>
                      <a:r>
                        <a:rPr lang="en-US" sz="1500" baseline="30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  <a:p>
                      <a:pPr algn="ctr"/>
                      <a:endParaRPr lang="en-US" sz="1500" baseline="300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9144" marT="9144" marB="9144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Sınıf</a:t>
                      </a:r>
                      <a:r>
                        <a:rPr lang="en-US" sz="15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I, II</a:t>
                      </a:r>
                      <a:r>
                        <a:rPr lang="en-US" sz="1500" baseline="30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45720" marR="9144" marT="9144" marB="9144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767341"/>
                  </a:ext>
                </a:extLst>
              </a:tr>
              <a:tr h="830351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Belinostat</a:t>
                      </a:r>
                    </a:p>
                  </a:txBody>
                  <a:tcPr marL="45720" marR="9144" marT="9144" marB="9144" anchor="ctr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R/R PTHL da 2014 </a:t>
                      </a:r>
                      <a:r>
                        <a:rPr lang="en-US" sz="1500" b="1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yılında</a:t>
                      </a:r>
                      <a:r>
                        <a:rPr lang="en-US" sz="15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onaylandı</a:t>
                      </a:r>
                      <a:r>
                        <a:rPr lang="en-US" sz="15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marL="45720" marR="9144" marT="9144" marB="9144" anchor="ctr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9144" marT="9144" marB="9144" anchor="ctr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Hidroksimat</a:t>
                      </a:r>
                      <a:r>
                        <a:rPr lang="en-US" sz="1500" b="1" baseline="30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45720" marR="9144" marT="9144" marB="9144" anchor="ctr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Pan </a:t>
                      </a:r>
                      <a:br>
                        <a:rPr lang="en-US" sz="15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5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500" b="1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Sınıf</a:t>
                      </a:r>
                      <a:r>
                        <a:rPr lang="en-US" sz="15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I, </a:t>
                      </a:r>
                      <a:r>
                        <a:rPr lang="en-US" sz="1500" b="1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IIa</a:t>
                      </a:r>
                      <a:r>
                        <a:rPr lang="en-US" sz="1500" b="1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IIb, IV)</a:t>
                      </a:r>
                      <a:r>
                        <a:rPr lang="en-US" sz="1500" b="1" baseline="30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3,4</a:t>
                      </a:r>
                      <a:endParaRPr lang="en-US" sz="1500" b="1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9144" marT="9144" marB="9144" anchor="ctr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9604">
                <a:tc>
                  <a:txBody>
                    <a:bodyPr/>
                    <a:lstStyle/>
                    <a:p>
                      <a:r>
                        <a:rPr lang="en-US" sz="150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Romidepsin</a:t>
                      </a:r>
                      <a:endParaRPr lang="en-US" sz="15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9144" marT="9144" marB="9144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R/R </a:t>
                      </a:r>
                      <a:r>
                        <a:rPr lang="en-US" sz="150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PTHL’da</a:t>
                      </a:r>
                      <a:r>
                        <a:rPr lang="en-US" sz="15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2011 </a:t>
                      </a:r>
                      <a:r>
                        <a:rPr lang="en-US" sz="150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yılında</a:t>
                      </a:r>
                      <a:r>
                        <a:rPr lang="en-US" sz="15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endikasyon</a:t>
                      </a:r>
                      <a:r>
                        <a:rPr lang="en-US" sz="15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</a:t>
                      </a:r>
                      <a:r>
                        <a:rPr lang="en-US" sz="15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onay</a:t>
                      </a:r>
                      <a:r>
                        <a:rPr lang="en-US" sz="15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aldı</a:t>
                      </a:r>
                      <a:r>
                        <a:rPr lang="en-US" sz="15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en-US" sz="150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Ruhsat</a:t>
                      </a:r>
                      <a:r>
                        <a:rPr lang="en-US" sz="15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sahibi</a:t>
                      </a:r>
                      <a:r>
                        <a:rPr lang="en-US" sz="15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2021 </a:t>
                      </a:r>
                      <a:r>
                        <a:rPr lang="en-US" sz="150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yılında</a:t>
                      </a:r>
                      <a:r>
                        <a:rPr lang="en-US" sz="15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PTHL </a:t>
                      </a:r>
                      <a:r>
                        <a:rPr lang="en-US" sz="150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endikasyonunu</a:t>
                      </a:r>
                      <a:r>
                        <a:rPr lang="en-US" sz="15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düşürdü</a:t>
                      </a:r>
                      <a:r>
                        <a:rPr lang="en-US" sz="15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50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yalnızca</a:t>
                      </a:r>
                      <a:r>
                        <a:rPr lang="en-US" sz="15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KTHL </a:t>
                      </a:r>
                      <a:r>
                        <a:rPr lang="en-US" sz="150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endikasyonu</a:t>
                      </a:r>
                      <a:r>
                        <a:rPr lang="en-US" sz="15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bulunuyor</a:t>
                      </a:r>
                      <a:r>
                        <a:rPr lang="en-US" sz="15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marL="45720" marR="9144" marT="9144" marB="9144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9144" marT="9144" marB="9144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Siklik</a:t>
                      </a:r>
                      <a:r>
                        <a:rPr lang="en-US" sz="1500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Peptitler</a:t>
                      </a:r>
                      <a:r>
                        <a:rPr lang="en-US" sz="1500" kern="1200" baseline="30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5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9144" marT="9144" marB="9144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Sınıf</a:t>
                      </a:r>
                      <a:r>
                        <a:rPr lang="en-US" sz="15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</a:t>
                      </a:r>
                      <a:r>
                        <a:rPr lang="en-US" sz="1500" baseline="30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5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9144" marT="9144" marB="9144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318">
                <a:tc>
                  <a:txBody>
                    <a:bodyPr/>
                    <a:lstStyle/>
                    <a:p>
                      <a:r>
                        <a:rPr lang="en-US" sz="150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Chidamide</a:t>
                      </a:r>
                      <a:endParaRPr lang="en-US" sz="15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9144" marT="9144" marB="9144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Çin</a:t>
                      </a:r>
                      <a:r>
                        <a:rPr lang="en-US" sz="15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FDA </a:t>
                      </a:r>
                      <a:r>
                        <a:rPr lang="en-US" sz="150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tarafından</a:t>
                      </a:r>
                      <a:r>
                        <a:rPr lang="en-US" sz="15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2014 </a:t>
                      </a:r>
                      <a:r>
                        <a:rPr lang="en-US" sz="150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yılında</a:t>
                      </a:r>
                      <a:r>
                        <a:rPr lang="en-US" sz="15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R/R PTHL </a:t>
                      </a:r>
                      <a:r>
                        <a:rPr lang="en-US" sz="150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tedavisinde</a:t>
                      </a:r>
                      <a:r>
                        <a:rPr lang="en-US" sz="15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kullanımı</a:t>
                      </a:r>
                      <a:r>
                        <a:rPr lang="en-US" sz="15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onaylanmıştır</a:t>
                      </a:r>
                      <a:r>
                        <a:rPr lang="en-US" sz="15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marL="45720" marR="9144" marT="9144" marB="9144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9144" marT="9144" marB="9144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Benzamidler</a:t>
                      </a:r>
                      <a:r>
                        <a:rPr lang="en-US" sz="1500" baseline="30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45720" marR="9144" marT="9144" marB="9144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Sınıf</a:t>
                      </a:r>
                      <a:r>
                        <a:rPr lang="en-US" sz="15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I, IIb</a:t>
                      </a:r>
                      <a:r>
                        <a:rPr lang="en-US" sz="1500" baseline="30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45720" marR="9144" marT="9144" marB="9144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078021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6A5A1D3C-B1D3-458A-A1BB-F2B318428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419" y="237402"/>
            <a:ext cx="11152697" cy="1024544"/>
          </a:xfrm>
        </p:spPr>
        <p:txBody>
          <a:bodyPr/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HDAC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İnhibitörleri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THL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Tedavisinde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Kullanılanlar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C6C7B6-975D-48BE-A999-758BD2FEB7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4452" y="6169451"/>
            <a:ext cx="9409914" cy="36576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HDAC: Histon </a:t>
            </a:r>
            <a:r>
              <a:rPr lang="en-US" dirty="0" err="1"/>
              <a:t>Deasetilaz</a:t>
            </a:r>
            <a:endParaRPr lang="en-US" dirty="0"/>
          </a:p>
          <a:p>
            <a:r>
              <a:rPr lang="en-US" dirty="0"/>
              <a:t>1. BELEODAQ</a:t>
            </a:r>
            <a:r>
              <a:rPr lang="en-US" baseline="30000" dirty="0"/>
              <a:t>®</a:t>
            </a:r>
            <a:r>
              <a:rPr lang="en-US" dirty="0"/>
              <a:t> [Prescribing Information], </a:t>
            </a:r>
            <a:r>
              <a:rPr lang="en-US" dirty="0" err="1"/>
              <a:t>Acrotech</a:t>
            </a:r>
            <a:r>
              <a:rPr lang="en-US" dirty="0"/>
              <a:t> Biopharma, LLC. January 2020. 2. </a:t>
            </a:r>
            <a:r>
              <a:rPr lang="en-US" dirty="0" err="1"/>
              <a:t>Istodax</a:t>
            </a:r>
            <a:r>
              <a:rPr lang="en-US" baseline="30000" dirty="0"/>
              <a:t>®</a:t>
            </a:r>
            <a:r>
              <a:rPr lang="en-US" dirty="0"/>
              <a:t> [Prescribing Information], Celgene Corporation. October 2020. 3. O’Connor OA, et al. </a:t>
            </a:r>
            <a:r>
              <a:rPr lang="en-US" i="1" dirty="0"/>
              <a:t>J Clin Oncol</a:t>
            </a:r>
            <a:r>
              <a:rPr lang="en-US" dirty="0"/>
              <a:t>. 2015;33:2492-2499. 4. Milazzo G, et al. </a:t>
            </a:r>
            <a:r>
              <a:rPr lang="en-US" i="1" dirty="0"/>
              <a:t>Genes</a:t>
            </a:r>
            <a:r>
              <a:rPr lang="en-US" dirty="0"/>
              <a:t>. 2020;11(556). d oi:10.3390/genes11050556. 5. </a:t>
            </a:r>
            <a:r>
              <a:rPr lang="en-US" dirty="0" err="1"/>
              <a:t>Duvic</a:t>
            </a:r>
            <a:r>
              <a:rPr lang="en-US" dirty="0"/>
              <a:t>, M. (2015). Histone Deacetylase Inhibitors for Cutaneous T-Cell Lymphoma. Dermatologic Clinics, 33(4), 757–764. 6. Ann Oncol. 2015 Aug;26(8):1766-71. 7. </a:t>
            </a:r>
            <a:r>
              <a:rPr lang="en-US" dirty="0" err="1"/>
              <a:t>Bioorg</a:t>
            </a:r>
            <a:r>
              <a:rPr lang="en-US" dirty="0"/>
              <a:t> Med Chem. 2016 May 1;24(9):1937-80.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A4531FA-3B5E-47FB-B940-C54A410278F2}"/>
              </a:ext>
            </a:extLst>
          </p:cNvPr>
          <p:cNvGrpSpPr/>
          <p:nvPr/>
        </p:nvGrpSpPr>
        <p:grpSpPr>
          <a:xfrm>
            <a:off x="4798888" y="2337501"/>
            <a:ext cx="1765751" cy="699448"/>
            <a:chOff x="2897578" y="2391658"/>
            <a:chExt cx="2860283" cy="81107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6B0E5D-F1BB-4363-9BC2-51C0C3EC2673}"/>
                </a:ext>
              </a:extLst>
            </p:cNvPr>
            <p:cNvSpPr txBox="1"/>
            <p:nvPr/>
          </p:nvSpPr>
          <p:spPr>
            <a:xfrm>
              <a:off x="3542867" y="2611299"/>
              <a:ext cx="103302" cy="303351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</a:t>
              </a:r>
              <a:b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BB8067B-0612-4306-A259-704A887DEDB4}"/>
                </a:ext>
              </a:extLst>
            </p:cNvPr>
            <p:cNvSpPr txBox="1"/>
            <p:nvPr/>
          </p:nvSpPr>
          <p:spPr>
            <a:xfrm>
              <a:off x="3763847" y="2768462"/>
              <a:ext cx="103302" cy="1342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39A3A70-9F01-41A9-9072-76FE796A4B3A}"/>
                </a:ext>
              </a:extLst>
            </p:cNvPr>
            <p:cNvSpPr txBox="1"/>
            <p:nvPr/>
          </p:nvSpPr>
          <p:spPr>
            <a:xfrm>
              <a:off x="3542393" y="2954199"/>
              <a:ext cx="103302" cy="1342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DE713D2-EAF4-4673-BB6D-3EC0C6095C30}"/>
                </a:ext>
              </a:extLst>
            </p:cNvPr>
            <p:cNvSpPr txBox="1"/>
            <p:nvPr/>
          </p:nvSpPr>
          <p:spPr>
            <a:xfrm>
              <a:off x="3982926" y="2954199"/>
              <a:ext cx="103302" cy="1342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</a:t>
              </a:r>
            </a:p>
          </p:txBody>
        </p:sp>
        <p:grpSp>
          <p:nvGrpSpPr>
            <p:cNvPr id="8" name="Graphic 6">
              <a:extLst>
                <a:ext uri="{FF2B5EF4-FFF2-40B4-BE49-F238E27FC236}">
                  <a16:creationId xmlns:a16="http://schemas.microsoft.com/office/drawing/2014/main" id="{E4F1469B-CA6E-4C59-9886-B60DF516E7B7}"/>
                </a:ext>
              </a:extLst>
            </p:cNvPr>
            <p:cNvGrpSpPr/>
            <p:nvPr/>
          </p:nvGrpSpPr>
          <p:grpSpPr>
            <a:xfrm>
              <a:off x="2897578" y="2391658"/>
              <a:ext cx="2700694" cy="811070"/>
              <a:chOff x="5143499" y="3143821"/>
              <a:chExt cx="1908047" cy="573023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EB2AE5AB-5C72-4E89-B0CF-3884D66C07F8}"/>
                  </a:ext>
                </a:extLst>
              </p:cNvPr>
              <p:cNvSpPr/>
              <p:nvPr/>
            </p:nvSpPr>
            <p:spPr>
              <a:xfrm>
                <a:off x="5143499" y="3384231"/>
                <a:ext cx="325564" cy="332613"/>
              </a:xfrm>
              <a:custGeom>
                <a:avLst/>
                <a:gdLst>
                  <a:gd name="connsiteX0" fmla="*/ 0 w 325564"/>
                  <a:gd name="connsiteY0" fmla="*/ 83153 h 332613"/>
                  <a:gd name="connsiteX1" fmla="*/ 0 w 325564"/>
                  <a:gd name="connsiteY1" fmla="*/ 249460 h 332613"/>
                  <a:gd name="connsiteX2" fmla="*/ 162782 w 325564"/>
                  <a:gd name="connsiteY2" fmla="*/ 332613 h 332613"/>
                  <a:gd name="connsiteX3" fmla="*/ 325565 w 325564"/>
                  <a:gd name="connsiteY3" fmla="*/ 249460 h 332613"/>
                  <a:gd name="connsiteX4" fmla="*/ 325565 w 325564"/>
                  <a:gd name="connsiteY4" fmla="*/ 83153 h 332613"/>
                  <a:gd name="connsiteX5" fmla="*/ 162782 w 325564"/>
                  <a:gd name="connsiteY5" fmla="*/ 0 h 332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5564" h="332613">
                    <a:moveTo>
                      <a:pt x="0" y="83153"/>
                    </a:moveTo>
                    <a:lnTo>
                      <a:pt x="0" y="249460"/>
                    </a:lnTo>
                    <a:lnTo>
                      <a:pt x="162782" y="332613"/>
                    </a:lnTo>
                    <a:lnTo>
                      <a:pt x="325565" y="249460"/>
                    </a:lnTo>
                    <a:lnTo>
                      <a:pt x="325565" y="83153"/>
                    </a:lnTo>
                    <a:lnTo>
                      <a:pt x="162782" y="0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tx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C994DA17-32E2-4355-B046-BA31A2A484A1}"/>
                  </a:ext>
                </a:extLst>
              </p:cNvPr>
              <p:cNvSpPr/>
              <p:nvPr/>
            </p:nvSpPr>
            <p:spPr>
              <a:xfrm>
                <a:off x="5306281" y="3617785"/>
                <a:ext cx="131635" cy="67246"/>
              </a:xfrm>
              <a:custGeom>
                <a:avLst/>
                <a:gdLst>
                  <a:gd name="connsiteX0" fmla="*/ 0 w 131635"/>
                  <a:gd name="connsiteY0" fmla="*/ 67247 h 67246"/>
                  <a:gd name="connsiteX1" fmla="*/ 131636 w 131635"/>
                  <a:gd name="connsiteY1" fmla="*/ 0 h 67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1635" h="67246">
                    <a:moveTo>
                      <a:pt x="0" y="67247"/>
                    </a:moveTo>
                    <a:lnTo>
                      <a:pt x="131636" y="0"/>
                    </a:lnTo>
                  </a:path>
                </a:pathLst>
              </a:custGeom>
              <a:ln w="12700" cap="flat">
                <a:solidFill>
                  <a:schemeClr val="tx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8212C396-A3FF-408D-BA14-D9A281AE753D}"/>
                  </a:ext>
                </a:extLst>
              </p:cNvPr>
              <p:cNvSpPr/>
              <p:nvPr/>
            </p:nvSpPr>
            <p:spPr>
              <a:xfrm>
                <a:off x="5174551" y="3483196"/>
                <a:ext cx="9525" cy="134588"/>
              </a:xfrm>
              <a:custGeom>
                <a:avLst/>
                <a:gdLst>
                  <a:gd name="connsiteX0" fmla="*/ 0 w 9525"/>
                  <a:gd name="connsiteY0" fmla="*/ 0 h 134588"/>
                  <a:gd name="connsiteX1" fmla="*/ 0 w 9525"/>
                  <a:gd name="connsiteY1" fmla="*/ 134588 h 134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34588">
                    <a:moveTo>
                      <a:pt x="0" y="0"/>
                    </a:moveTo>
                    <a:lnTo>
                      <a:pt x="0" y="134588"/>
                    </a:lnTo>
                  </a:path>
                </a:pathLst>
              </a:custGeom>
              <a:ln w="12700" cap="flat">
                <a:solidFill>
                  <a:schemeClr val="tx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94A617D-D051-46F6-9388-DBC75D3B8373}"/>
                  </a:ext>
                </a:extLst>
              </p:cNvPr>
              <p:cNvSpPr/>
              <p:nvPr/>
            </p:nvSpPr>
            <p:spPr>
              <a:xfrm>
                <a:off x="5306281" y="3415950"/>
                <a:ext cx="131635" cy="67246"/>
              </a:xfrm>
              <a:custGeom>
                <a:avLst/>
                <a:gdLst>
                  <a:gd name="connsiteX0" fmla="*/ 131636 w 131635"/>
                  <a:gd name="connsiteY0" fmla="*/ 67246 h 67246"/>
                  <a:gd name="connsiteX1" fmla="*/ 0 w 131635"/>
                  <a:gd name="connsiteY1" fmla="*/ 0 h 67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1635" h="67246">
                    <a:moveTo>
                      <a:pt x="131636" y="67246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tx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06AE89F-2254-40D3-B801-9829FB852983}"/>
                  </a:ext>
                </a:extLst>
              </p:cNvPr>
              <p:cNvSpPr/>
              <p:nvPr/>
            </p:nvSpPr>
            <p:spPr>
              <a:xfrm>
                <a:off x="5952838" y="3143821"/>
                <a:ext cx="325564" cy="332612"/>
              </a:xfrm>
              <a:custGeom>
                <a:avLst/>
                <a:gdLst>
                  <a:gd name="connsiteX0" fmla="*/ 0 w 325564"/>
                  <a:gd name="connsiteY0" fmla="*/ 83153 h 332612"/>
                  <a:gd name="connsiteX1" fmla="*/ 0 w 325564"/>
                  <a:gd name="connsiteY1" fmla="*/ 249460 h 332612"/>
                  <a:gd name="connsiteX2" fmla="*/ 162782 w 325564"/>
                  <a:gd name="connsiteY2" fmla="*/ 332613 h 332612"/>
                  <a:gd name="connsiteX3" fmla="*/ 325565 w 325564"/>
                  <a:gd name="connsiteY3" fmla="*/ 249460 h 332612"/>
                  <a:gd name="connsiteX4" fmla="*/ 325565 w 325564"/>
                  <a:gd name="connsiteY4" fmla="*/ 83153 h 332612"/>
                  <a:gd name="connsiteX5" fmla="*/ 162782 w 325564"/>
                  <a:gd name="connsiteY5" fmla="*/ 0 h 332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5564" h="332612">
                    <a:moveTo>
                      <a:pt x="0" y="83153"/>
                    </a:moveTo>
                    <a:lnTo>
                      <a:pt x="0" y="249460"/>
                    </a:lnTo>
                    <a:lnTo>
                      <a:pt x="162782" y="332613"/>
                    </a:lnTo>
                    <a:lnTo>
                      <a:pt x="325565" y="249460"/>
                    </a:lnTo>
                    <a:lnTo>
                      <a:pt x="325565" y="83153"/>
                    </a:lnTo>
                    <a:lnTo>
                      <a:pt x="162782" y="0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tx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F15F46E-8106-4EBA-B115-880410ABE307}"/>
                  </a:ext>
                </a:extLst>
              </p:cNvPr>
              <p:cNvSpPr/>
              <p:nvPr/>
            </p:nvSpPr>
            <p:spPr>
              <a:xfrm>
                <a:off x="6247256" y="3242881"/>
                <a:ext cx="9525" cy="134588"/>
              </a:xfrm>
              <a:custGeom>
                <a:avLst/>
                <a:gdLst>
                  <a:gd name="connsiteX0" fmla="*/ 0 w 9525"/>
                  <a:gd name="connsiteY0" fmla="*/ 134588 h 134588"/>
                  <a:gd name="connsiteX1" fmla="*/ 0 w 9525"/>
                  <a:gd name="connsiteY1" fmla="*/ 0 h 134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34588">
                    <a:moveTo>
                      <a:pt x="0" y="134588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tx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33EB4140-5343-4D39-8261-E1D27A15776E}"/>
                  </a:ext>
                </a:extLst>
              </p:cNvPr>
              <p:cNvSpPr/>
              <p:nvPr/>
            </p:nvSpPr>
            <p:spPr>
              <a:xfrm>
                <a:off x="5983890" y="3377469"/>
                <a:ext cx="131730" cy="67246"/>
              </a:xfrm>
              <a:custGeom>
                <a:avLst/>
                <a:gdLst>
                  <a:gd name="connsiteX0" fmla="*/ 0 w 131730"/>
                  <a:gd name="connsiteY0" fmla="*/ 0 h 67246"/>
                  <a:gd name="connsiteX1" fmla="*/ 131731 w 131730"/>
                  <a:gd name="connsiteY1" fmla="*/ 67247 h 67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1730" h="67246">
                    <a:moveTo>
                      <a:pt x="0" y="0"/>
                    </a:moveTo>
                    <a:lnTo>
                      <a:pt x="131731" y="67247"/>
                    </a:lnTo>
                  </a:path>
                </a:pathLst>
              </a:custGeom>
              <a:ln w="12700" cap="flat">
                <a:solidFill>
                  <a:schemeClr val="tx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0065944C-55A8-4253-9BF9-186DE1415F69}"/>
                  </a:ext>
                </a:extLst>
              </p:cNvPr>
              <p:cNvSpPr/>
              <p:nvPr/>
            </p:nvSpPr>
            <p:spPr>
              <a:xfrm>
                <a:off x="5983890" y="3175634"/>
                <a:ext cx="131730" cy="67246"/>
              </a:xfrm>
              <a:custGeom>
                <a:avLst/>
                <a:gdLst>
                  <a:gd name="connsiteX0" fmla="*/ 131731 w 131730"/>
                  <a:gd name="connsiteY0" fmla="*/ 0 h 67246"/>
                  <a:gd name="connsiteX1" fmla="*/ 0 w 131730"/>
                  <a:gd name="connsiteY1" fmla="*/ 67247 h 67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1730" h="67246">
                    <a:moveTo>
                      <a:pt x="131731" y="0"/>
                    </a:moveTo>
                    <a:lnTo>
                      <a:pt x="0" y="67247"/>
                    </a:lnTo>
                  </a:path>
                </a:pathLst>
              </a:custGeom>
              <a:ln w="12700" cap="flat">
                <a:solidFill>
                  <a:schemeClr val="tx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B1DDB142-6DEF-4CBB-A12F-77217EF1AFCB}"/>
                  </a:ext>
                </a:extLst>
              </p:cNvPr>
              <p:cNvSpPr/>
              <p:nvPr/>
            </p:nvSpPr>
            <p:spPr>
              <a:xfrm>
                <a:off x="5669089" y="3406711"/>
                <a:ext cx="92392" cy="47053"/>
              </a:xfrm>
              <a:custGeom>
                <a:avLst/>
                <a:gdLst>
                  <a:gd name="connsiteX0" fmla="*/ 0 w 92392"/>
                  <a:gd name="connsiteY0" fmla="*/ 0 h 47053"/>
                  <a:gd name="connsiteX1" fmla="*/ 92392 w 92392"/>
                  <a:gd name="connsiteY1" fmla="*/ 47053 h 47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2392" h="47053">
                    <a:moveTo>
                      <a:pt x="0" y="0"/>
                    </a:moveTo>
                    <a:lnTo>
                      <a:pt x="92392" y="47053"/>
                    </a:lnTo>
                  </a:path>
                </a:pathLst>
              </a:custGeom>
              <a:ln w="12700" cap="flat">
                <a:solidFill>
                  <a:schemeClr val="tx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7CF6104-B984-4D65-8CB8-027E5779AEAF}"/>
                  </a:ext>
                </a:extLst>
              </p:cNvPr>
              <p:cNvSpPr/>
              <p:nvPr/>
            </p:nvSpPr>
            <p:spPr>
              <a:xfrm>
                <a:off x="5469064" y="3406711"/>
                <a:ext cx="125158" cy="60674"/>
              </a:xfrm>
              <a:custGeom>
                <a:avLst/>
                <a:gdLst>
                  <a:gd name="connsiteX0" fmla="*/ 0 w 125158"/>
                  <a:gd name="connsiteY0" fmla="*/ 60674 h 60674"/>
                  <a:gd name="connsiteX1" fmla="*/ 125159 w 125158"/>
                  <a:gd name="connsiteY1" fmla="*/ 0 h 60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158" h="60674">
                    <a:moveTo>
                      <a:pt x="0" y="60674"/>
                    </a:moveTo>
                    <a:lnTo>
                      <a:pt x="125159" y="0"/>
                    </a:lnTo>
                  </a:path>
                </a:pathLst>
              </a:custGeom>
              <a:ln w="12700" cap="flat">
                <a:solidFill>
                  <a:schemeClr val="tx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9D743C33-9DA3-417D-B0B6-CC6E26DDEA44}"/>
                  </a:ext>
                </a:extLst>
              </p:cNvPr>
              <p:cNvSpPr/>
              <p:nvPr/>
            </p:nvSpPr>
            <p:spPr>
              <a:xfrm>
                <a:off x="5827870" y="3391566"/>
                <a:ext cx="125253" cy="60674"/>
              </a:xfrm>
              <a:custGeom>
                <a:avLst/>
                <a:gdLst>
                  <a:gd name="connsiteX0" fmla="*/ 0 w 125253"/>
                  <a:gd name="connsiteY0" fmla="*/ 60674 h 60674"/>
                  <a:gd name="connsiteX1" fmla="*/ 125254 w 125253"/>
                  <a:gd name="connsiteY1" fmla="*/ 0 h 60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253" h="60674">
                    <a:moveTo>
                      <a:pt x="0" y="60674"/>
                    </a:moveTo>
                    <a:lnTo>
                      <a:pt x="125254" y="0"/>
                    </a:lnTo>
                  </a:path>
                </a:pathLst>
              </a:custGeom>
              <a:ln w="12700" cap="flat">
                <a:solidFill>
                  <a:schemeClr val="tx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48AF8C1-9C1A-4D68-8F74-CCC1CEE27012}"/>
                  </a:ext>
                </a:extLst>
              </p:cNvPr>
              <p:cNvSpPr/>
              <p:nvPr/>
            </p:nvSpPr>
            <p:spPr>
              <a:xfrm>
                <a:off x="5668236" y="3484625"/>
                <a:ext cx="83153" cy="70865"/>
              </a:xfrm>
              <a:custGeom>
                <a:avLst/>
                <a:gdLst>
                  <a:gd name="connsiteX0" fmla="*/ 0 w 83153"/>
                  <a:gd name="connsiteY0" fmla="*/ 70866 h 70865"/>
                  <a:gd name="connsiteX1" fmla="*/ 83153 w 83153"/>
                  <a:gd name="connsiteY1" fmla="*/ 0 h 70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3153" h="70865">
                    <a:moveTo>
                      <a:pt x="0" y="70866"/>
                    </a:moveTo>
                    <a:lnTo>
                      <a:pt x="83153" y="0"/>
                    </a:lnTo>
                  </a:path>
                </a:pathLst>
              </a:custGeom>
              <a:ln w="12700" cap="flat">
                <a:solidFill>
                  <a:schemeClr val="tx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96C0362-7F33-48CF-B437-81B7076A8AF5}"/>
                  </a:ext>
                </a:extLst>
              </p:cNvPr>
              <p:cNvSpPr/>
              <p:nvPr/>
            </p:nvSpPr>
            <p:spPr>
              <a:xfrm>
                <a:off x="5682904" y="3499294"/>
                <a:ext cx="83248" cy="70865"/>
              </a:xfrm>
              <a:custGeom>
                <a:avLst/>
                <a:gdLst>
                  <a:gd name="connsiteX0" fmla="*/ 0 w 83248"/>
                  <a:gd name="connsiteY0" fmla="*/ 70866 h 70865"/>
                  <a:gd name="connsiteX1" fmla="*/ 83249 w 83248"/>
                  <a:gd name="connsiteY1" fmla="*/ 0 h 70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3248" h="70865">
                    <a:moveTo>
                      <a:pt x="0" y="70866"/>
                    </a:moveTo>
                    <a:lnTo>
                      <a:pt x="83249" y="0"/>
                    </a:lnTo>
                  </a:path>
                </a:pathLst>
              </a:custGeom>
              <a:ln w="12700" cap="flat">
                <a:solidFill>
                  <a:schemeClr val="tx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8" name="Graphic 6">
                <a:extLst>
                  <a:ext uri="{FF2B5EF4-FFF2-40B4-BE49-F238E27FC236}">
                    <a16:creationId xmlns:a16="http://schemas.microsoft.com/office/drawing/2014/main" id="{E4F1469B-CA6E-4C59-9886-B60DF516E7B7}"/>
                  </a:ext>
                </a:extLst>
              </p:cNvPr>
              <p:cNvGrpSpPr/>
              <p:nvPr/>
            </p:nvGrpSpPr>
            <p:grpSpPr>
              <a:xfrm>
                <a:off x="5817778" y="3484625"/>
                <a:ext cx="97917" cy="85534"/>
                <a:chOff x="5817778" y="3484625"/>
                <a:chExt cx="97917" cy="85534"/>
              </a:xfrm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66EAC362-CA8F-435D-8EED-BA7FDD316592}"/>
                    </a:ext>
                  </a:extLst>
                </p:cNvPr>
                <p:cNvSpPr/>
                <p:nvPr/>
              </p:nvSpPr>
              <p:spPr>
                <a:xfrm>
                  <a:off x="5832542" y="3484625"/>
                  <a:ext cx="83153" cy="70865"/>
                </a:xfrm>
                <a:custGeom>
                  <a:avLst/>
                  <a:gdLst>
                    <a:gd name="connsiteX0" fmla="*/ 83153 w 83153"/>
                    <a:gd name="connsiteY0" fmla="*/ 70866 h 70865"/>
                    <a:gd name="connsiteX1" fmla="*/ 0 w 83153"/>
                    <a:gd name="connsiteY1" fmla="*/ 0 h 708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3153" h="70865">
                      <a:moveTo>
                        <a:pt x="83153" y="70866"/>
                      </a:moveTo>
                      <a:lnTo>
                        <a:pt x="0" y="0"/>
                      </a:lnTo>
                    </a:path>
                  </a:pathLst>
                </a:custGeom>
                <a:ln w="12700" cap="flat">
                  <a:solidFill>
                    <a:schemeClr val="tx1">
                      <a:lumMod val="7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AADD758B-18DA-40C6-9C13-BF9E7F845F08}"/>
                    </a:ext>
                  </a:extLst>
                </p:cNvPr>
                <p:cNvSpPr/>
                <p:nvPr/>
              </p:nvSpPr>
              <p:spPr>
                <a:xfrm>
                  <a:off x="5817778" y="3499294"/>
                  <a:ext cx="83248" cy="70865"/>
                </a:xfrm>
                <a:custGeom>
                  <a:avLst/>
                  <a:gdLst>
                    <a:gd name="connsiteX0" fmla="*/ 83248 w 83248"/>
                    <a:gd name="connsiteY0" fmla="*/ 70866 h 70865"/>
                    <a:gd name="connsiteX1" fmla="*/ 0 w 83248"/>
                    <a:gd name="connsiteY1" fmla="*/ 0 h 708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3248" h="70865">
                      <a:moveTo>
                        <a:pt x="83248" y="70866"/>
                      </a:moveTo>
                      <a:lnTo>
                        <a:pt x="0" y="0"/>
                      </a:lnTo>
                    </a:path>
                  </a:pathLst>
                </a:custGeom>
                <a:ln w="12700" cap="flat">
                  <a:solidFill>
                    <a:schemeClr val="tx1">
                      <a:lumMod val="7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AB1F247-484E-4D93-A8DE-21AAA61A6999}"/>
                  </a:ext>
                </a:extLst>
              </p:cNvPr>
              <p:cNvSpPr/>
              <p:nvPr/>
            </p:nvSpPr>
            <p:spPr>
              <a:xfrm>
                <a:off x="6970870" y="3404996"/>
                <a:ext cx="80676" cy="46291"/>
              </a:xfrm>
              <a:custGeom>
                <a:avLst/>
                <a:gdLst>
                  <a:gd name="connsiteX0" fmla="*/ 0 w 80676"/>
                  <a:gd name="connsiteY0" fmla="*/ 0 h 46291"/>
                  <a:gd name="connsiteX1" fmla="*/ 80677 w 80676"/>
                  <a:gd name="connsiteY1" fmla="*/ 46292 h 46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676" h="46291">
                    <a:moveTo>
                      <a:pt x="0" y="0"/>
                    </a:moveTo>
                    <a:lnTo>
                      <a:pt x="80677" y="46292"/>
                    </a:lnTo>
                  </a:path>
                </a:pathLst>
              </a:custGeom>
              <a:ln w="12700" cap="flat">
                <a:solidFill>
                  <a:schemeClr val="tx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393FAB7-FE3F-4458-8757-1DD111CC3360}"/>
                  </a:ext>
                </a:extLst>
              </p:cNvPr>
              <p:cNvSpPr/>
              <p:nvPr/>
            </p:nvSpPr>
            <p:spPr>
              <a:xfrm>
                <a:off x="6278403" y="3384898"/>
                <a:ext cx="611790" cy="84867"/>
              </a:xfrm>
              <a:custGeom>
                <a:avLst/>
                <a:gdLst>
                  <a:gd name="connsiteX0" fmla="*/ 0 w 611790"/>
                  <a:gd name="connsiteY0" fmla="*/ 8382 h 84867"/>
                  <a:gd name="connsiteX1" fmla="*/ 158020 w 611790"/>
                  <a:gd name="connsiteY1" fmla="*/ 84010 h 84867"/>
                  <a:gd name="connsiteX2" fmla="*/ 325183 w 611790"/>
                  <a:gd name="connsiteY2" fmla="*/ 0 h 84867"/>
                  <a:gd name="connsiteX3" fmla="*/ 482346 w 611790"/>
                  <a:gd name="connsiteY3" fmla="*/ 84868 h 84867"/>
                  <a:gd name="connsiteX4" fmla="*/ 611791 w 611790"/>
                  <a:gd name="connsiteY4" fmla="*/ 20098 h 84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1790" h="84867">
                    <a:moveTo>
                      <a:pt x="0" y="8382"/>
                    </a:moveTo>
                    <a:lnTo>
                      <a:pt x="158020" y="84010"/>
                    </a:lnTo>
                    <a:lnTo>
                      <a:pt x="325183" y="0"/>
                    </a:lnTo>
                    <a:lnTo>
                      <a:pt x="482346" y="84868"/>
                    </a:lnTo>
                    <a:lnTo>
                      <a:pt x="611791" y="20098"/>
                    </a:lnTo>
                  </a:path>
                </a:pathLst>
              </a:custGeom>
              <a:noFill/>
              <a:ln w="12700" cap="flat">
                <a:solidFill>
                  <a:schemeClr val="tx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4F7B3A09-0F4C-46BB-B74D-CFA71A4E66A8}"/>
                  </a:ext>
                </a:extLst>
              </p:cNvPr>
              <p:cNvSpPr/>
              <p:nvPr/>
            </p:nvSpPr>
            <p:spPr>
              <a:xfrm>
                <a:off x="6440233" y="3368896"/>
                <a:ext cx="147447" cy="74104"/>
              </a:xfrm>
              <a:custGeom>
                <a:avLst/>
                <a:gdLst>
                  <a:gd name="connsiteX0" fmla="*/ 0 w 147447"/>
                  <a:gd name="connsiteY0" fmla="*/ 74104 h 74104"/>
                  <a:gd name="connsiteX1" fmla="*/ 147447 w 147447"/>
                  <a:gd name="connsiteY1" fmla="*/ 0 h 74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7447" h="74104">
                    <a:moveTo>
                      <a:pt x="0" y="74104"/>
                    </a:moveTo>
                    <a:lnTo>
                      <a:pt x="147447" y="0"/>
                    </a:lnTo>
                  </a:path>
                </a:pathLst>
              </a:custGeom>
              <a:ln w="12700" cap="flat">
                <a:solidFill>
                  <a:schemeClr val="tx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B955BB2B-2585-4DC7-B4F8-1AFB501B84E7}"/>
                  </a:ext>
                </a:extLst>
              </p:cNvPr>
              <p:cNvSpPr/>
              <p:nvPr/>
            </p:nvSpPr>
            <p:spPr>
              <a:xfrm>
                <a:off x="6744842" y="3463003"/>
                <a:ext cx="9525" cy="137826"/>
              </a:xfrm>
              <a:custGeom>
                <a:avLst/>
                <a:gdLst>
                  <a:gd name="connsiteX0" fmla="*/ 0 w 9525"/>
                  <a:gd name="connsiteY0" fmla="*/ 0 h 137826"/>
                  <a:gd name="connsiteX1" fmla="*/ 0 w 9525"/>
                  <a:gd name="connsiteY1" fmla="*/ 137827 h 137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37826">
                    <a:moveTo>
                      <a:pt x="0" y="0"/>
                    </a:moveTo>
                    <a:lnTo>
                      <a:pt x="0" y="137827"/>
                    </a:lnTo>
                  </a:path>
                </a:pathLst>
              </a:custGeom>
              <a:ln w="12700" cap="flat">
                <a:solidFill>
                  <a:schemeClr val="tx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8E52C43E-E52E-493C-ADF5-6DAA6EFFD498}"/>
                  </a:ext>
                </a:extLst>
              </p:cNvPr>
              <p:cNvSpPr/>
              <p:nvPr/>
            </p:nvSpPr>
            <p:spPr>
              <a:xfrm>
                <a:off x="6778115" y="3463003"/>
                <a:ext cx="9525" cy="137826"/>
              </a:xfrm>
              <a:custGeom>
                <a:avLst/>
                <a:gdLst>
                  <a:gd name="connsiteX0" fmla="*/ 0 w 9525"/>
                  <a:gd name="connsiteY0" fmla="*/ 0 h 137826"/>
                  <a:gd name="connsiteX1" fmla="*/ 0 w 9525"/>
                  <a:gd name="connsiteY1" fmla="*/ 137827 h 137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37826">
                    <a:moveTo>
                      <a:pt x="0" y="0"/>
                    </a:moveTo>
                    <a:lnTo>
                      <a:pt x="0" y="137827"/>
                    </a:lnTo>
                  </a:path>
                </a:pathLst>
              </a:custGeom>
              <a:ln w="12700" cap="flat">
                <a:solidFill>
                  <a:schemeClr val="tx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EA580DE-EB17-41F7-B395-6F65894BB738}"/>
                </a:ext>
              </a:extLst>
            </p:cNvPr>
            <p:cNvSpPr txBox="1"/>
            <p:nvPr/>
          </p:nvSpPr>
          <p:spPr>
            <a:xfrm>
              <a:off x="5373572" y="2570817"/>
              <a:ext cx="103302" cy="303351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</a:t>
              </a:r>
              <a:b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C4900F0-CF2C-4DB0-B3C2-ECD1FE5D5F78}"/>
                </a:ext>
              </a:extLst>
            </p:cNvPr>
            <p:cNvSpPr txBox="1"/>
            <p:nvPr/>
          </p:nvSpPr>
          <p:spPr>
            <a:xfrm>
              <a:off x="5135448" y="3035162"/>
              <a:ext cx="103302" cy="1342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3896AF7-964D-4AE0-9604-505D5555FBED}"/>
                </a:ext>
              </a:extLst>
            </p:cNvPr>
            <p:cNvSpPr txBox="1"/>
            <p:nvPr/>
          </p:nvSpPr>
          <p:spPr>
            <a:xfrm>
              <a:off x="5654559" y="2782749"/>
              <a:ext cx="103302" cy="14142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OH</a:t>
              </a:r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54F1A934-848B-4ABA-B8CC-7D51C3A853EB}"/>
              </a:ext>
            </a:extLst>
          </p:cNvPr>
          <p:cNvGrpSpPr/>
          <p:nvPr/>
        </p:nvGrpSpPr>
        <p:grpSpPr>
          <a:xfrm>
            <a:off x="4783096" y="3186483"/>
            <a:ext cx="1490787" cy="1631614"/>
            <a:chOff x="3221831" y="3518615"/>
            <a:chExt cx="1836853" cy="1843546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A946AF1-24F2-4077-B499-B4D160CE9D7C}"/>
                </a:ext>
              </a:extLst>
            </p:cNvPr>
            <p:cNvSpPr txBox="1"/>
            <p:nvPr/>
          </p:nvSpPr>
          <p:spPr>
            <a:xfrm>
              <a:off x="4212405" y="3518615"/>
              <a:ext cx="103302" cy="1342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0E3AA8E-AE21-420B-8D4C-FF215148CB2F}"/>
                </a:ext>
              </a:extLst>
            </p:cNvPr>
            <p:cNvSpPr txBox="1"/>
            <p:nvPr/>
          </p:nvSpPr>
          <p:spPr>
            <a:xfrm>
              <a:off x="4662488" y="3796745"/>
              <a:ext cx="103302" cy="1342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7E22D7F-0338-4989-B242-BBB3046D1E81}"/>
                </a:ext>
              </a:extLst>
            </p:cNvPr>
            <p:cNvSpPr txBox="1"/>
            <p:nvPr/>
          </p:nvSpPr>
          <p:spPr>
            <a:xfrm>
              <a:off x="4955382" y="3915808"/>
              <a:ext cx="103302" cy="1342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CH</a:t>
              </a:r>
              <a:r>
                <a:rPr kumimoji="0" lang="en-US" sz="105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808080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DA886C5-9B7B-4004-93FC-D388E11F55EB}"/>
                </a:ext>
              </a:extLst>
            </p:cNvPr>
            <p:cNvSpPr txBox="1"/>
            <p:nvPr/>
          </p:nvSpPr>
          <p:spPr>
            <a:xfrm>
              <a:off x="3941705" y="3913427"/>
              <a:ext cx="103302" cy="1342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HN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C73824E-EEF1-41C5-A1C1-35393F2D506D}"/>
                </a:ext>
              </a:extLst>
            </p:cNvPr>
            <p:cNvSpPr txBox="1"/>
            <p:nvPr/>
          </p:nvSpPr>
          <p:spPr>
            <a:xfrm>
              <a:off x="3617119" y="3915808"/>
              <a:ext cx="103302" cy="1342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CH</a:t>
              </a:r>
              <a:r>
                <a:rPr kumimoji="0" lang="en-US" sz="105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808080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A2DA861-EC2B-4ED1-9044-30B38E9C195D}"/>
                </a:ext>
              </a:extLst>
            </p:cNvPr>
            <p:cNvSpPr txBox="1"/>
            <p:nvPr/>
          </p:nvSpPr>
          <p:spPr>
            <a:xfrm>
              <a:off x="3221831" y="4277758"/>
              <a:ext cx="103302" cy="1342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</a:t>
              </a:r>
              <a:r>
                <a:rPr kumimoji="0" lang="en-US" sz="105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808080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9841274-B77D-4766-910A-10FAAED58105}"/>
                </a:ext>
              </a:extLst>
            </p:cNvPr>
            <p:cNvSpPr txBox="1"/>
            <p:nvPr/>
          </p:nvSpPr>
          <p:spPr>
            <a:xfrm>
              <a:off x="4170305" y="4101546"/>
              <a:ext cx="103302" cy="1342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AA77FB8-316F-4E70-800B-70F43E0958E1}"/>
                </a:ext>
              </a:extLst>
            </p:cNvPr>
            <p:cNvSpPr txBox="1"/>
            <p:nvPr/>
          </p:nvSpPr>
          <p:spPr>
            <a:xfrm>
              <a:off x="4277461" y="4280140"/>
              <a:ext cx="103302" cy="1342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03395F9-1A63-4301-BC99-AEDA148501A6}"/>
                </a:ext>
              </a:extLst>
            </p:cNvPr>
            <p:cNvSpPr txBox="1"/>
            <p:nvPr/>
          </p:nvSpPr>
          <p:spPr>
            <a:xfrm>
              <a:off x="4101249" y="4325384"/>
              <a:ext cx="103302" cy="1342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39EE3D0-65F5-4B4B-8FB8-DA0C66E48913}"/>
                </a:ext>
              </a:extLst>
            </p:cNvPr>
            <p:cNvSpPr txBox="1"/>
            <p:nvPr/>
          </p:nvSpPr>
          <p:spPr>
            <a:xfrm>
              <a:off x="3815499" y="4511122"/>
              <a:ext cx="103302" cy="1342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NH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C549EFC-0C22-4CDF-86A4-F3480315BB07}"/>
                </a:ext>
              </a:extLst>
            </p:cNvPr>
            <p:cNvSpPr txBox="1"/>
            <p:nvPr/>
          </p:nvSpPr>
          <p:spPr>
            <a:xfrm>
              <a:off x="3551180" y="4399204"/>
              <a:ext cx="103302" cy="1342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A8DA477-9319-4132-B32C-24A517422BF9}"/>
                </a:ext>
              </a:extLst>
            </p:cNvPr>
            <p:cNvSpPr txBox="1"/>
            <p:nvPr/>
          </p:nvSpPr>
          <p:spPr>
            <a:xfrm>
              <a:off x="3322580" y="4508740"/>
              <a:ext cx="103302" cy="1342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404A583-C794-4338-9D76-22DB23AD4EC9}"/>
                </a:ext>
              </a:extLst>
            </p:cNvPr>
            <p:cNvSpPr txBox="1"/>
            <p:nvPr/>
          </p:nvSpPr>
          <p:spPr>
            <a:xfrm>
              <a:off x="3986948" y="4868308"/>
              <a:ext cx="103302" cy="1342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710A67C-EF9C-471A-AC94-685684D0AD31}"/>
                </a:ext>
              </a:extLst>
            </p:cNvPr>
            <p:cNvSpPr txBox="1"/>
            <p:nvPr/>
          </p:nvSpPr>
          <p:spPr>
            <a:xfrm>
              <a:off x="4882298" y="4627802"/>
              <a:ext cx="103302" cy="1342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DB04F91-5F25-4E17-A429-30F685DEE3C8}"/>
                </a:ext>
              </a:extLst>
            </p:cNvPr>
            <p:cNvSpPr txBox="1"/>
            <p:nvPr/>
          </p:nvSpPr>
          <p:spPr>
            <a:xfrm>
              <a:off x="4406049" y="4627802"/>
              <a:ext cx="103302" cy="1342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HN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4907E25-4732-4532-8E8F-955EAAD74919}"/>
                </a:ext>
              </a:extLst>
            </p:cNvPr>
            <p:cNvSpPr txBox="1"/>
            <p:nvPr/>
          </p:nvSpPr>
          <p:spPr>
            <a:xfrm>
              <a:off x="4667986" y="4765915"/>
              <a:ext cx="103302" cy="1342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EC05B84-0335-433A-A6EE-3E4C4266C795}"/>
                </a:ext>
              </a:extLst>
            </p:cNvPr>
            <p:cNvSpPr txBox="1"/>
            <p:nvPr/>
          </p:nvSpPr>
          <p:spPr>
            <a:xfrm>
              <a:off x="3763111" y="5227878"/>
              <a:ext cx="103302" cy="1342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CA55706-4C52-4B87-99B4-959F19198A89}"/>
                </a:ext>
              </a:extLst>
            </p:cNvPr>
            <p:cNvSpPr txBox="1"/>
            <p:nvPr/>
          </p:nvSpPr>
          <p:spPr>
            <a:xfrm>
              <a:off x="4213168" y="5227878"/>
              <a:ext cx="103302" cy="1342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618C9D1-7C39-476B-851B-187EA94AFAA1}"/>
                </a:ext>
              </a:extLst>
            </p:cNvPr>
            <p:cNvSpPr txBox="1"/>
            <p:nvPr/>
          </p:nvSpPr>
          <p:spPr>
            <a:xfrm>
              <a:off x="4731544" y="5227878"/>
              <a:ext cx="103302" cy="1342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CH</a:t>
              </a:r>
              <a:r>
                <a:rPr kumimoji="0" lang="en-US" sz="105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808080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02BA7040-D390-4438-A688-0A6EF21F552B}"/>
                </a:ext>
              </a:extLst>
            </p:cNvPr>
            <p:cNvSpPr txBox="1"/>
            <p:nvPr/>
          </p:nvSpPr>
          <p:spPr>
            <a:xfrm>
              <a:off x="4943475" y="4868309"/>
              <a:ext cx="103302" cy="1342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CH</a:t>
              </a:r>
              <a:r>
                <a:rPr kumimoji="0" lang="en-US" sz="105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808080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F439785-BDF4-42FF-A289-4797B87A5403}"/>
                </a:ext>
              </a:extLst>
            </p:cNvPr>
            <p:cNvSpPr txBox="1"/>
            <p:nvPr/>
          </p:nvSpPr>
          <p:spPr>
            <a:xfrm>
              <a:off x="4345780" y="4149171"/>
              <a:ext cx="204787" cy="1342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HN</a:t>
              </a:r>
            </a:p>
          </p:txBody>
        </p: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F4D95029-049F-45B2-BE5D-63B35B63722F}"/>
                </a:ext>
              </a:extLst>
            </p:cNvPr>
            <p:cNvGrpSpPr/>
            <p:nvPr/>
          </p:nvGrpSpPr>
          <p:grpSpPr>
            <a:xfrm>
              <a:off x="3433959" y="3644900"/>
              <a:ext cx="1493848" cy="1629934"/>
              <a:chOff x="3433959" y="3644900"/>
              <a:chExt cx="1493848" cy="1629934"/>
            </a:xfrm>
          </p:grpSpPr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3AF1243F-F1C0-462D-AC49-9C4B7747F0E8}"/>
                  </a:ext>
                </a:extLst>
              </p:cNvPr>
              <p:cNvSpPr/>
              <p:nvPr/>
            </p:nvSpPr>
            <p:spPr>
              <a:xfrm>
                <a:off x="4037723" y="4051541"/>
                <a:ext cx="222184" cy="257216"/>
              </a:xfrm>
              <a:custGeom>
                <a:avLst/>
                <a:gdLst>
                  <a:gd name="connsiteX0" fmla="*/ 222184 w 222184"/>
                  <a:gd name="connsiteY0" fmla="*/ 257216 h 257216"/>
                  <a:gd name="connsiteX1" fmla="*/ 0 w 222184"/>
                  <a:gd name="connsiteY1" fmla="*/ 144170 h 257216"/>
                  <a:gd name="connsiteX2" fmla="*/ 0 w 222184"/>
                  <a:gd name="connsiteY2" fmla="*/ 0 h 257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2184" h="257216">
                    <a:moveTo>
                      <a:pt x="222184" y="257216"/>
                    </a:moveTo>
                    <a:lnTo>
                      <a:pt x="0" y="14417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chemeClr val="tx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A12B3706-5C2C-409D-8349-782B01A3D3D1}"/>
                  </a:ext>
                </a:extLst>
              </p:cNvPr>
              <p:cNvSpPr/>
              <p:nvPr/>
            </p:nvSpPr>
            <p:spPr>
              <a:xfrm>
                <a:off x="4259907" y="3856574"/>
                <a:ext cx="222049" cy="299524"/>
              </a:xfrm>
              <a:custGeom>
                <a:avLst/>
                <a:gdLst>
                  <a:gd name="connsiteX0" fmla="*/ 0 w 222049"/>
                  <a:gd name="connsiteY0" fmla="*/ 0 h 299524"/>
                  <a:gd name="connsiteX1" fmla="*/ 222049 w 222049"/>
                  <a:gd name="connsiteY1" fmla="*/ 133122 h 299524"/>
                  <a:gd name="connsiteX2" fmla="*/ 222049 w 222049"/>
                  <a:gd name="connsiteY2" fmla="*/ 299524 h 299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2049" h="299524">
                    <a:moveTo>
                      <a:pt x="0" y="0"/>
                    </a:moveTo>
                    <a:lnTo>
                      <a:pt x="222049" y="133122"/>
                    </a:lnTo>
                    <a:lnTo>
                      <a:pt x="222049" y="299524"/>
                    </a:lnTo>
                  </a:path>
                </a:pathLst>
              </a:custGeom>
              <a:noFill/>
              <a:ln w="12700" cap="flat">
                <a:solidFill>
                  <a:schemeClr val="tx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3044F32C-BC96-4262-8FAB-15801B9DC0C7}"/>
                  </a:ext>
                </a:extLst>
              </p:cNvPr>
              <p:cNvSpPr/>
              <p:nvPr/>
            </p:nvSpPr>
            <p:spPr>
              <a:xfrm>
                <a:off x="3815270" y="4108536"/>
                <a:ext cx="222049" cy="235388"/>
              </a:xfrm>
              <a:custGeom>
                <a:avLst/>
                <a:gdLst>
                  <a:gd name="connsiteX0" fmla="*/ 0 w 222049"/>
                  <a:gd name="connsiteY0" fmla="*/ 235389 h 235388"/>
                  <a:gd name="connsiteX1" fmla="*/ 222049 w 222049"/>
                  <a:gd name="connsiteY1" fmla="*/ 113585 h 235388"/>
                  <a:gd name="connsiteX2" fmla="*/ 222049 w 222049"/>
                  <a:gd name="connsiteY2" fmla="*/ 0 h 235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2049" h="235388">
                    <a:moveTo>
                      <a:pt x="0" y="235389"/>
                    </a:moveTo>
                    <a:lnTo>
                      <a:pt x="222049" y="113585"/>
                    </a:lnTo>
                    <a:lnTo>
                      <a:pt x="222049" y="0"/>
                    </a:lnTo>
                  </a:path>
                </a:pathLst>
              </a:custGeom>
              <a:noFill/>
              <a:ln w="12700" cap="flat">
                <a:solidFill>
                  <a:schemeClr val="tx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9BD258AA-F03D-4D33-B623-18EDA45CBB68}"/>
                  </a:ext>
                </a:extLst>
              </p:cNvPr>
              <p:cNvSpPr/>
              <p:nvPr/>
            </p:nvSpPr>
            <p:spPr>
              <a:xfrm>
                <a:off x="3593085" y="4060973"/>
                <a:ext cx="13473" cy="161147"/>
              </a:xfrm>
              <a:custGeom>
                <a:avLst/>
                <a:gdLst>
                  <a:gd name="connsiteX0" fmla="*/ 0 w 13473"/>
                  <a:gd name="connsiteY0" fmla="*/ 0 h 161147"/>
                  <a:gd name="connsiteX1" fmla="*/ 0 w 13473"/>
                  <a:gd name="connsiteY1" fmla="*/ 161148 h 161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473" h="161147">
                    <a:moveTo>
                      <a:pt x="0" y="0"/>
                    </a:moveTo>
                    <a:lnTo>
                      <a:pt x="0" y="161148"/>
                    </a:lnTo>
                  </a:path>
                </a:pathLst>
              </a:custGeom>
              <a:ln w="12700" cap="flat">
                <a:solidFill>
                  <a:schemeClr val="tx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624082D6-F7C0-48CB-AF61-BECDB04824AD}"/>
                  </a:ext>
                </a:extLst>
              </p:cNvPr>
              <p:cNvSpPr/>
              <p:nvPr/>
            </p:nvSpPr>
            <p:spPr>
              <a:xfrm>
                <a:off x="4549461" y="4065823"/>
                <a:ext cx="378346" cy="277427"/>
              </a:xfrm>
              <a:custGeom>
                <a:avLst/>
                <a:gdLst>
                  <a:gd name="connsiteX0" fmla="*/ 0 w 378346"/>
                  <a:gd name="connsiteY0" fmla="*/ 197796 h 277427"/>
                  <a:gd name="connsiteX1" fmla="*/ 156297 w 378346"/>
                  <a:gd name="connsiteY1" fmla="*/ 277427 h 277427"/>
                  <a:gd name="connsiteX2" fmla="*/ 378346 w 378346"/>
                  <a:gd name="connsiteY2" fmla="*/ 164381 h 277427"/>
                  <a:gd name="connsiteX3" fmla="*/ 378346 w 378346"/>
                  <a:gd name="connsiteY3" fmla="*/ 0 h 277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8346" h="277427">
                    <a:moveTo>
                      <a:pt x="0" y="197796"/>
                    </a:moveTo>
                    <a:lnTo>
                      <a:pt x="156297" y="277427"/>
                    </a:lnTo>
                    <a:lnTo>
                      <a:pt x="378346" y="164381"/>
                    </a:lnTo>
                    <a:lnTo>
                      <a:pt x="378346" y="0"/>
                    </a:lnTo>
                  </a:path>
                </a:pathLst>
              </a:custGeom>
              <a:noFill/>
              <a:ln w="12700" cap="flat">
                <a:solidFill>
                  <a:schemeClr val="tx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0A3E7BB1-5212-4610-81CE-0F56AD1C1CCB}"/>
                  </a:ext>
                </a:extLst>
              </p:cNvPr>
              <p:cNvSpPr/>
              <p:nvPr/>
            </p:nvSpPr>
            <p:spPr>
              <a:xfrm>
                <a:off x="4701581" y="4193556"/>
                <a:ext cx="189038" cy="96203"/>
              </a:xfrm>
              <a:custGeom>
                <a:avLst/>
                <a:gdLst>
                  <a:gd name="connsiteX0" fmla="*/ 0 w 189038"/>
                  <a:gd name="connsiteY0" fmla="*/ 96203 h 96203"/>
                  <a:gd name="connsiteX1" fmla="*/ 189038 w 189038"/>
                  <a:gd name="connsiteY1" fmla="*/ 0 h 96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9038" h="96203">
                    <a:moveTo>
                      <a:pt x="0" y="96203"/>
                    </a:moveTo>
                    <a:lnTo>
                      <a:pt x="189038" y="0"/>
                    </a:lnTo>
                  </a:path>
                </a:pathLst>
              </a:custGeom>
              <a:ln w="12700" cap="flat">
                <a:solidFill>
                  <a:schemeClr val="tx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428C421C-CB32-448E-98A3-0C31360E54C9}"/>
                  </a:ext>
                </a:extLst>
              </p:cNvPr>
              <p:cNvSpPr/>
              <p:nvPr/>
            </p:nvSpPr>
            <p:spPr>
              <a:xfrm>
                <a:off x="4480071" y="4779130"/>
                <a:ext cx="382658" cy="273789"/>
              </a:xfrm>
              <a:custGeom>
                <a:avLst/>
                <a:gdLst>
                  <a:gd name="connsiteX0" fmla="*/ 0 w 382658"/>
                  <a:gd name="connsiteY0" fmla="*/ 0 h 273789"/>
                  <a:gd name="connsiteX1" fmla="*/ 0 w 382658"/>
                  <a:gd name="connsiteY1" fmla="*/ 160743 h 273789"/>
                  <a:gd name="connsiteX2" fmla="*/ 222050 w 382658"/>
                  <a:gd name="connsiteY2" fmla="*/ 273789 h 273789"/>
                  <a:gd name="connsiteX3" fmla="*/ 382658 w 382658"/>
                  <a:gd name="connsiteY3" fmla="*/ 192138 h 273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2658" h="273789">
                    <a:moveTo>
                      <a:pt x="0" y="0"/>
                    </a:moveTo>
                    <a:lnTo>
                      <a:pt x="0" y="160743"/>
                    </a:lnTo>
                    <a:lnTo>
                      <a:pt x="222050" y="273789"/>
                    </a:lnTo>
                    <a:lnTo>
                      <a:pt x="382658" y="192138"/>
                    </a:lnTo>
                  </a:path>
                </a:pathLst>
              </a:custGeom>
              <a:noFill/>
              <a:ln w="12700" cap="flat">
                <a:solidFill>
                  <a:schemeClr val="tx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104" name="Graphic 94">
                <a:extLst>
                  <a:ext uri="{FF2B5EF4-FFF2-40B4-BE49-F238E27FC236}">
                    <a16:creationId xmlns:a16="http://schemas.microsoft.com/office/drawing/2014/main" id="{14F34F34-3BAC-4E64-8D58-06D9045ABB7C}"/>
                  </a:ext>
                </a:extLst>
              </p:cNvPr>
              <p:cNvGrpSpPr/>
              <p:nvPr/>
            </p:nvGrpSpPr>
            <p:grpSpPr>
              <a:xfrm>
                <a:off x="4259908" y="3644900"/>
                <a:ext cx="13473" cy="213965"/>
                <a:chOff x="4259908" y="3644900"/>
                <a:chExt cx="13473" cy="213965"/>
              </a:xfrm>
            </p:grpSpPr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7D8532B9-3F9A-4CB0-BABD-6454C93470A4}"/>
                    </a:ext>
                  </a:extLst>
                </p:cNvPr>
                <p:cNvSpPr/>
                <p:nvPr/>
              </p:nvSpPr>
              <p:spPr>
                <a:xfrm>
                  <a:off x="4259908" y="3644900"/>
                  <a:ext cx="13473" cy="40421"/>
                </a:xfrm>
                <a:custGeom>
                  <a:avLst/>
                  <a:gdLst>
                    <a:gd name="connsiteX0" fmla="*/ 0 w 13473"/>
                    <a:gd name="connsiteY0" fmla="*/ 0 h 40421"/>
                    <a:gd name="connsiteX1" fmla="*/ 0 w 13473"/>
                    <a:gd name="connsiteY1" fmla="*/ 40422 h 40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473" h="40421">
                      <a:moveTo>
                        <a:pt x="0" y="0"/>
                      </a:moveTo>
                      <a:lnTo>
                        <a:pt x="0" y="40422"/>
                      </a:lnTo>
                    </a:path>
                  </a:pathLst>
                </a:custGeom>
                <a:ln w="12700" cap="flat">
                  <a:solidFill>
                    <a:schemeClr val="tx1">
                      <a:lumMod val="7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D5A01611-37DA-4EB8-ABA1-3896054E384B}"/>
                    </a:ext>
                  </a:extLst>
                </p:cNvPr>
                <p:cNvSpPr/>
                <p:nvPr/>
              </p:nvSpPr>
              <p:spPr>
                <a:xfrm>
                  <a:off x="4259908" y="3729650"/>
                  <a:ext cx="13473" cy="66695"/>
                </a:xfrm>
                <a:custGeom>
                  <a:avLst/>
                  <a:gdLst>
                    <a:gd name="connsiteX0" fmla="*/ 0 w 13473"/>
                    <a:gd name="connsiteY0" fmla="*/ 0 h 66695"/>
                    <a:gd name="connsiteX1" fmla="*/ 0 w 13473"/>
                    <a:gd name="connsiteY1" fmla="*/ 66696 h 66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473" h="66695">
                      <a:moveTo>
                        <a:pt x="0" y="0"/>
                      </a:moveTo>
                      <a:lnTo>
                        <a:pt x="0" y="66696"/>
                      </a:lnTo>
                    </a:path>
                  </a:pathLst>
                </a:custGeom>
                <a:ln w="12700" cap="flat">
                  <a:solidFill>
                    <a:schemeClr val="tx1">
                      <a:lumMod val="75000"/>
                    </a:schemeClr>
                  </a:solidFill>
                  <a:custDash>
                    <a:ds d="247057" sp="247057"/>
                  </a:custDash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id="{AC7804CB-E941-436E-9898-B7BF5A0A5425}"/>
                    </a:ext>
                  </a:extLst>
                </p:cNvPr>
                <p:cNvSpPr/>
                <p:nvPr/>
              </p:nvSpPr>
              <p:spPr>
                <a:xfrm>
                  <a:off x="4259908" y="3818443"/>
                  <a:ext cx="13473" cy="40421"/>
                </a:xfrm>
                <a:custGeom>
                  <a:avLst/>
                  <a:gdLst>
                    <a:gd name="connsiteX0" fmla="*/ 0 w 13473"/>
                    <a:gd name="connsiteY0" fmla="*/ 0 h 40421"/>
                    <a:gd name="connsiteX1" fmla="*/ 0 w 13473"/>
                    <a:gd name="connsiteY1" fmla="*/ 40422 h 40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473" h="40421">
                      <a:moveTo>
                        <a:pt x="0" y="0"/>
                      </a:moveTo>
                      <a:lnTo>
                        <a:pt x="0" y="40422"/>
                      </a:lnTo>
                    </a:path>
                  </a:pathLst>
                </a:custGeom>
                <a:ln w="12700" cap="flat">
                  <a:solidFill>
                    <a:schemeClr val="tx1">
                      <a:lumMod val="7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8" name="Graphic 94">
                <a:extLst>
                  <a:ext uri="{FF2B5EF4-FFF2-40B4-BE49-F238E27FC236}">
                    <a16:creationId xmlns:a16="http://schemas.microsoft.com/office/drawing/2014/main" id="{14F34F34-3BAC-4E64-8D58-06D9045ABB7C}"/>
                  </a:ext>
                </a:extLst>
              </p:cNvPr>
              <p:cNvGrpSpPr/>
              <p:nvPr/>
            </p:nvGrpSpPr>
            <p:grpSpPr>
              <a:xfrm>
                <a:off x="3812844" y="5060869"/>
                <a:ext cx="13473" cy="213965"/>
                <a:chOff x="3812844" y="5060869"/>
                <a:chExt cx="13473" cy="213965"/>
              </a:xfrm>
            </p:grpSpPr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92B7EC42-7881-4229-A6A6-5ED2B0B1E8B4}"/>
                    </a:ext>
                  </a:extLst>
                </p:cNvPr>
                <p:cNvSpPr/>
                <p:nvPr/>
              </p:nvSpPr>
              <p:spPr>
                <a:xfrm>
                  <a:off x="3812844" y="5060869"/>
                  <a:ext cx="13473" cy="40421"/>
                </a:xfrm>
                <a:custGeom>
                  <a:avLst/>
                  <a:gdLst>
                    <a:gd name="connsiteX0" fmla="*/ 0 w 13473"/>
                    <a:gd name="connsiteY0" fmla="*/ 0 h 40421"/>
                    <a:gd name="connsiteX1" fmla="*/ 0 w 13473"/>
                    <a:gd name="connsiteY1" fmla="*/ 40422 h 40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473" h="40421">
                      <a:moveTo>
                        <a:pt x="0" y="0"/>
                      </a:moveTo>
                      <a:lnTo>
                        <a:pt x="0" y="40422"/>
                      </a:lnTo>
                    </a:path>
                  </a:pathLst>
                </a:custGeom>
                <a:ln w="12700" cap="flat">
                  <a:solidFill>
                    <a:schemeClr val="tx1">
                      <a:lumMod val="7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EBA8D0C2-5EBF-4480-B0F2-C2A4028D9A93}"/>
                    </a:ext>
                  </a:extLst>
                </p:cNvPr>
                <p:cNvSpPr/>
                <p:nvPr/>
              </p:nvSpPr>
              <p:spPr>
                <a:xfrm>
                  <a:off x="3812844" y="5145620"/>
                  <a:ext cx="13473" cy="66560"/>
                </a:xfrm>
                <a:custGeom>
                  <a:avLst/>
                  <a:gdLst>
                    <a:gd name="connsiteX0" fmla="*/ 0 w 13473"/>
                    <a:gd name="connsiteY0" fmla="*/ 0 h 66560"/>
                    <a:gd name="connsiteX1" fmla="*/ 0 w 13473"/>
                    <a:gd name="connsiteY1" fmla="*/ 66561 h 66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473" h="66560">
                      <a:moveTo>
                        <a:pt x="0" y="0"/>
                      </a:moveTo>
                      <a:lnTo>
                        <a:pt x="0" y="66561"/>
                      </a:lnTo>
                    </a:path>
                  </a:pathLst>
                </a:custGeom>
                <a:ln w="12700" cap="flat">
                  <a:solidFill>
                    <a:schemeClr val="tx1">
                      <a:lumMod val="75000"/>
                    </a:schemeClr>
                  </a:solidFill>
                  <a:custDash>
                    <a:ds d="247057" sp="247057"/>
                  </a:custDash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id="{62C29855-3FFB-4BC2-8782-2C278525127F}"/>
                    </a:ext>
                  </a:extLst>
                </p:cNvPr>
                <p:cNvSpPr/>
                <p:nvPr/>
              </p:nvSpPr>
              <p:spPr>
                <a:xfrm>
                  <a:off x="3812844" y="5234413"/>
                  <a:ext cx="13473" cy="40421"/>
                </a:xfrm>
                <a:custGeom>
                  <a:avLst/>
                  <a:gdLst>
                    <a:gd name="connsiteX0" fmla="*/ 0 w 13473"/>
                    <a:gd name="connsiteY0" fmla="*/ 0 h 40421"/>
                    <a:gd name="connsiteX1" fmla="*/ 0 w 13473"/>
                    <a:gd name="connsiteY1" fmla="*/ 40422 h 40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473" h="40421">
                      <a:moveTo>
                        <a:pt x="0" y="0"/>
                      </a:moveTo>
                      <a:lnTo>
                        <a:pt x="0" y="40422"/>
                      </a:lnTo>
                    </a:path>
                  </a:pathLst>
                </a:custGeom>
                <a:ln w="12700" cap="flat">
                  <a:solidFill>
                    <a:schemeClr val="tx1">
                      <a:lumMod val="7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1ACA356D-ADEF-436A-BDC6-3C3CE8A6C90C}"/>
                  </a:ext>
                </a:extLst>
              </p:cNvPr>
              <p:cNvSpPr/>
              <p:nvPr/>
            </p:nvSpPr>
            <p:spPr>
              <a:xfrm>
                <a:off x="4463498" y="3877863"/>
                <a:ext cx="162899" cy="95125"/>
              </a:xfrm>
              <a:custGeom>
                <a:avLst/>
                <a:gdLst>
                  <a:gd name="connsiteX0" fmla="*/ 162899 w 162899"/>
                  <a:gd name="connsiteY0" fmla="*/ 0 h 95125"/>
                  <a:gd name="connsiteX1" fmla="*/ 0 w 162899"/>
                  <a:gd name="connsiteY1" fmla="*/ 95126 h 95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2899" h="95125">
                    <a:moveTo>
                      <a:pt x="162899" y="0"/>
                    </a:moveTo>
                    <a:lnTo>
                      <a:pt x="0" y="95126"/>
                    </a:lnTo>
                  </a:path>
                </a:pathLst>
              </a:custGeom>
              <a:ln w="12700" cap="flat">
                <a:solidFill>
                  <a:schemeClr val="tx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5A4CF805-BAEB-46B5-A5E7-AC057F8504E0}"/>
                  </a:ext>
                </a:extLst>
              </p:cNvPr>
              <p:cNvSpPr/>
              <p:nvPr/>
            </p:nvSpPr>
            <p:spPr>
              <a:xfrm>
                <a:off x="4482496" y="3921922"/>
                <a:ext cx="168827" cy="99841"/>
              </a:xfrm>
              <a:custGeom>
                <a:avLst/>
                <a:gdLst>
                  <a:gd name="connsiteX0" fmla="*/ 168828 w 168827"/>
                  <a:gd name="connsiteY0" fmla="*/ 0 h 99841"/>
                  <a:gd name="connsiteX1" fmla="*/ 0 w 168827"/>
                  <a:gd name="connsiteY1" fmla="*/ 99841 h 99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8827" h="99841">
                    <a:moveTo>
                      <a:pt x="168828" y="0"/>
                    </a:moveTo>
                    <a:lnTo>
                      <a:pt x="0" y="99841"/>
                    </a:lnTo>
                  </a:path>
                </a:pathLst>
              </a:custGeom>
              <a:ln w="12700" cap="flat">
                <a:solidFill>
                  <a:schemeClr val="tx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F769D6AF-C764-4F4E-9B60-6BF2C88D9174}"/>
                  </a:ext>
                </a:extLst>
              </p:cNvPr>
              <p:cNvSpPr/>
              <p:nvPr/>
            </p:nvSpPr>
            <p:spPr>
              <a:xfrm>
                <a:off x="4549057" y="4343251"/>
                <a:ext cx="156701" cy="321756"/>
              </a:xfrm>
              <a:custGeom>
                <a:avLst/>
                <a:gdLst>
                  <a:gd name="connsiteX0" fmla="*/ 156701 w 156701"/>
                  <a:gd name="connsiteY0" fmla="*/ 0 h 321756"/>
                  <a:gd name="connsiteX1" fmla="*/ 156701 w 156701"/>
                  <a:gd name="connsiteY1" fmla="*/ 241991 h 321756"/>
                  <a:gd name="connsiteX2" fmla="*/ 0 w 156701"/>
                  <a:gd name="connsiteY2" fmla="*/ 321756 h 321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6701" h="321756">
                    <a:moveTo>
                      <a:pt x="156701" y="0"/>
                    </a:moveTo>
                    <a:lnTo>
                      <a:pt x="156701" y="241991"/>
                    </a:lnTo>
                    <a:lnTo>
                      <a:pt x="0" y="321756"/>
                    </a:lnTo>
                  </a:path>
                </a:pathLst>
              </a:custGeom>
              <a:noFill/>
              <a:ln w="12700" cap="flat">
                <a:solidFill>
                  <a:schemeClr val="tx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E6DE8ED0-61BA-4020-9BBD-99A0BC00E378}"/>
                  </a:ext>
                </a:extLst>
              </p:cNvPr>
              <p:cNvSpPr/>
              <p:nvPr/>
            </p:nvSpPr>
            <p:spPr>
              <a:xfrm>
                <a:off x="4705758" y="5056557"/>
                <a:ext cx="13473" cy="165998"/>
              </a:xfrm>
              <a:custGeom>
                <a:avLst/>
                <a:gdLst>
                  <a:gd name="connsiteX0" fmla="*/ 0 w 13473"/>
                  <a:gd name="connsiteY0" fmla="*/ 0 h 165998"/>
                  <a:gd name="connsiteX1" fmla="*/ 0 w 13473"/>
                  <a:gd name="connsiteY1" fmla="*/ 165998 h 165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473" h="165998">
                    <a:moveTo>
                      <a:pt x="0" y="0"/>
                    </a:moveTo>
                    <a:lnTo>
                      <a:pt x="0" y="165998"/>
                    </a:lnTo>
                  </a:path>
                </a:pathLst>
              </a:custGeom>
              <a:ln w="12700" cap="flat">
                <a:solidFill>
                  <a:schemeClr val="tx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42B71276-E1FB-41CC-B910-63DD2B80E9A5}"/>
                  </a:ext>
                </a:extLst>
              </p:cNvPr>
              <p:cNvSpPr/>
              <p:nvPr/>
            </p:nvSpPr>
            <p:spPr>
              <a:xfrm>
                <a:off x="4112908" y="4941895"/>
                <a:ext cx="368375" cy="111024"/>
              </a:xfrm>
              <a:custGeom>
                <a:avLst/>
                <a:gdLst>
                  <a:gd name="connsiteX0" fmla="*/ 0 w 368375"/>
                  <a:gd name="connsiteY0" fmla="*/ 34358 h 111024"/>
                  <a:gd name="connsiteX1" fmla="*/ 150503 w 368375"/>
                  <a:gd name="connsiteY1" fmla="*/ 111025 h 111024"/>
                  <a:gd name="connsiteX2" fmla="*/ 368376 w 368375"/>
                  <a:gd name="connsiteY2" fmla="*/ 0 h 111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375" h="111024">
                    <a:moveTo>
                      <a:pt x="0" y="34358"/>
                    </a:moveTo>
                    <a:lnTo>
                      <a:pt x="150503" y="111025"/>
                    </a:lnTo>
                    <a:lnTo>
                      <a:pt x="368376" y="0"/>
                    </a:lnTo>
                  </a:path>
                </a:pathLst>
              </a:custGeom>
              <a:noFill/>
              <a:ln w="12700" cap="flat">
                <a:solidFill>
                  <a:schemeClr val="tx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6AEA4F41-00B0-4B12-A3B5-08440DD9043F}"/>
                  </a:ext>
                </a:extLst>
              </p:cNvPr>
              <p:cNvSpPr/>
              <p:nvPr/>
            </p:nvSpPr>
            <p:spPr>
              <a:xfrm>
                <a:off x="4287259" y="5044162"/>
                <a:ext cx="13473" cy="178394"/>
              </a:xfrm>
              <a:custGeom>
                <a:avLst/>
                <a:gdLst>
                  <a:gd name="connsiteX0" fmla="*/ 0 w 13473"/>
                  <a:gd name="connsiteY0" fmla="*/ 0 h 178394"/>
                  <a:gd name="connsiteX1" fmla="*/ 0 w 13473"/>
                  <a:gd name="connsiteY1" fmla="*/ 178394 h 17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473" h="178394">
                    <a:moveTo>
                      <a:pt x="0" y="0"/>
                    </a:moveTo>
                    <a:lnTo>
                      <a:pt x="0" y="178394"/>
                    </a:lnTo>
                  </a:path>
                </a:pathLst>
              </a:custGeom>
              <a:ln w="12700" cap="flat">
                <a:solidFill>
                  <a:schemeClr val="tx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1A35E390-4AC3-4E1A-AC83-75133C0A054A}"/>
                  </a:ext>
                </a:extLst>
              </p:cNvPr>
              <p:cNvSpPr/>
              <p:nvPr/>
            </p:nvSpPr>
            <p:spPr>
              <a:xfrm>
                <a:off x="4234981" y="5044162"/>
                <a:ext cx="13473" cy="178394"/>
              </a:xfrm>
              <a:custGeom>
                <a:avLst/>
                <a:gdLst>
                  <a:gd name="connsiteX0" fmla="*/ 0 w 13473"/>
                  <a:gd name="connsiteY0" fmla="*/ 0 h 178394"/>
                  <a:gd name="connsiteX1" fmla="*/ 0 w 13473"/>
                  <a:gd name="connsiteY1" fmla="*/ 178394 h 17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473" h="178394">
                    <a:moveTo>
                      <a:pt x="0" y="0"/>
                    </a:moveTo>
                    <a:lnTo>
                      <a:pt x="0" y="178394"/>
                    </a:lnTo>
                  </a:path>
                </a:pathLst>
              </a:custGeom>
              <a:ln w="12700" cap="flat">
                <a:solidFill>
                  <a:schemeClr val="tx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2203D48A-0A03-4133-BFDE-AF8FB4C3F827}"/>
                  </a:ext>
                </a:extLst>
              </p:cNvPr>
              <p:cNvSpPr/>
              <p:nvPr/>
            </p:nvSpPr>
            <p:spPr>
              <a:xfrm>
                <a:off x="4704815" y="4550883"/>
                <a:ext cx="173543" cy="92700"/>
              </a:xfrm>
              <a:custGeom>
                <a:avLst/>
                <a:gdLst>
                  <a:gd name="connsiteX0" fmla="*/ 0 w 173543"/>
                  <a:gd name="connsiteY0" fmla="*/ 0 h 92700"/>
                  <a:gd name="connsiteX1" fmla="*/ 173543 w 173543"/>
                  <a:gd name="connsiteY1" fmla="*/ 92700 h 92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3543" h="92700">
                    <a:moveTo>
                      <a:pt x="0" y="0"/>
                    </a:moveTo>
                    <a:lnTo>
                      <a:pt x="173543" y="92700"/>
                    </a:lnTo>
                  </a:path>
                </a:pathLst>
              </a:custGeom>
              <a:ln w="12700" cap="flat">
                <a:solidFill>
                  <a:schemeClr val="tx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FAB192CD-13B7-492D-9665-453555EE519D}"/>
                  </a:ext>
                </a:extLst>
              </p:cNvPr>
              <p:cNvSpPr/>
              <p:nvPr/>
            </p:nvSpPr>
            <p:spPr>
              <a:xfrm>
                <a:off x="4687029" y="4594808"/>
                <a:ext cx="173543" cy="92700"/>
              </a:xfrm>
              <a:custGeom>
                <a:avLst/>
                <a:gdLst>
                  <a:gd name="connsiteX0" fmla="*/ 0 w 173543"/>
                  <a:gd name="connsiteY0" fmla="*/ 0 h 92700"/>
                  <a:gd name="connsiteX1" fmla="*/ 173543 w 173543"/>
                  <a:gd name="connsiteY1" fmla="*/ 92700 h 92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3543" h="92700">
                    <a:moveTo>
                      <a:pt x="0" y="0"/>
                    </a:moveTo>
                    <a:lnTo>
                      <a:pt x="173543" y="92700"/>
                    </a:lnTo>
                  </a:path>
                </a:pathLst>
              </a:custGeom>
              <a:ln w="12700" cap="flat">
                <a:solidFill>
                  <a:schemeClr val="tx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1DDE3B2A-2BA2-4E5E-BFC8-85EA356212C3}"/>
                  </a:ext>
                </a:extLst>
              </p:cNvPr>
              <p:cNvSpPr/>
              <p:nvPr/>
            </p:nvSpPr>
            <p:spPr>
              <a:xfrm>
                <a:off x="3433959" y="4222120"/>
                <a:ext cx="159126" cy="88523"/>
              </a:xfrm>
              <a:custGeom>
                <a:avLst/>
                <a:gdLst>
                  <a:gd name="connsiteX0" fmla="*/ 159126 w 159126"/>
                  <a:gd name="connsiteY0" fmla="*/ 0 h 88523"/>
                  <a:gd name="connsiteX1" fmla="*/ 0 w 159126"/>
                  <a:gd name="connsiteY1" fmla="*/ 88523 h 88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126" h="88523">
                    <a:moveTo>
                      <a:pt x="159126" y="0"/>
                    </a:moveTo>
                    <a:lnTo>
                      <a:pt x="0" y="88523"/>
                    </a:lnTo>
                  </a:path>
                </a:pathLst>
              </a:custGeom>
              <a:ln w="12700" cap="flat">
                <a:solidFill>
                  <a:schemeClr val="tx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DDC8FD29-BCFC-4568-8F53-4F36C110B6DD}"/>
                  </a:ext>
                </a:extLst>
              </p:cNvPr>
              <p:cNvSpPr/>
              <p:nvPr/>
            </p:nvSpPr>
            <p:spPr>
              <a:xfrm>
                <a:off x="3813114" y="4340421"/>
                <a:ext cx="13473" cy="172330"/>
              </a:xfrm>
              <a:custGeom>
                <a:avLst/>
                <a:gdLst>
                  <a:gd name="connsiteX0" fmla="*/ 0 w 13473"/>
                  <a:gd name="connsiteY0" fmla="*/ 172331 h 172330"/>
                  <a:gd name="connsiteX1" fmla="*/ 0 w 13473"/>
                  <a:gd name="connsiteY1" fmla="*/ 0 h 172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473" h="172330">
                    <a:moveTo>
                      <a:pt x="0" y="172331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tx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B049AA32-7BB0-41D4-BD57-16C58D204993}"/>
                  </a:ext>
                </a:extLst>
              </p:cNvPr>
              <p:cNvSpPr/>
              <p:nvPr/>
            </p:nvSpPr>
            <p:spPr>
              <a:xfrm>
                <a:off x="3663419" y="4347562"/>
                <a:ext cx="147404" cy="97416"/>
              </a:xfrm>
              <a:custGeom>
                <a:avLst/>
                <a:gdLst>
                  <a:gd name="connsiteX0" fmla="*/ 29643 w 147404"/>
                  <a:gd name="connsiteY0" fmla="*/ 97416 h 97416"/>
                  <a:gd name="connsiteX1" fmla="*/ 147404 w 147404"/>
                  <a:gd name="connsiteY1" fmla="*/ 0 h 97416"/>
                  <a:gd name="connsiteX2" fmla="*/ 0 w 147404"/>
                  <a:gd name="connsiteY2" fmla="*/ 60632 h 97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7404" h="97416">
                    <a:moveTo>
                      <a:pt x="29643" y="97416"/>
                    </a:moveTo>
                    <a:lnTo>
                      <a:pt x="147404" y="0"/>
                    </a:lnTo>
                    <a:lnTo>
                      <a:pt x="0" y="60632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C428EBA8-9ECF-4DA2-B9F3-10CFC0E07C3D}"/>
                  </a:ext>
                </a:extLst>
              </p:cNvPr>
              <p:cNvSpPr/>
              <p:nvPr/>
            </p:nvSpPr>
            <p:spPr>
              <a:xfrm>
                <a:off x="4099703" y="3851724"/>
                <a:ext cx="160473" cy="128406"/>
              </a:xfrm>
              <a:custGeom>
                <a:avLst/>
                <a:gdLst>
                  <a:gd name="connsiteX0" fmla="*/ 28565 w 160473"/>
                  <a:gd name="connsiteY0" fmla="*/ 128406 h 128406"/>
                  <a:gd name="connsiteX1" fmla="*/ 160474 w 160473"/>
                  <a:gd name="connsiteY1" fmla="*/ 0 h 128406"/>
                  <a:gd name="connsiteX2" fmla="*/ 0 w 160473"/>
                  <a:gd name="connsiteY2" fmla="*/ 78553 h 128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0473" h="128406">
                    <a:moveTo>
                      <a:pt x="28565" y="128406"/>
                    </a:moveTo>
                    <a:lnTo>
                      <a:pt x="160474" y="0"/>
                    </a:lnTo>
                    <a:lnTo>
                      <a:pt x="0" y="78553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EC617B82-6237-465A-99D4-9A0F5C419DB3}"/>
                  </a:ext>
                </a:extLst>
              </p:cNvPr>
              <p:cNvSpPr/>
              <p:nvPr/>
            </p:nvSpPr>
            <p:spPr>
              <a:xfrm>
                <a:off x="3813788" y="4949036"/>
                <a:ext cx="178933" cy="103748"/>
              </a:xfrm>
              <a:custGeom>
                <a:avLst/>
                <a:gdLst>
                  <a:gd name="connsiteX0" fmla="*/ 146865 w 178933"/>
                  <a:gd name="connsiteY0" fmla="*/ 0 h 103748"/>
                  <a:gd name="connsiteX1" fmla="*/ 0 w 178933"/>
                  <a:gd name="connsiteY1" fmla="*/ 103749 h 103748"/>
                  <a:gd name="connsiteX2" fmla="*/ 178933 w 178933"/>
                  <a:gd name="connsiteY2" fmla="*/ 47563 h 103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8933" h="103748">
                    <a:moveTo>
                      <a:pt x="146865" y="0"/>
                    </a:moveTo>
                    <a:lnTo>
                      <a:pt x="0" y="103749"/>
                    </a:lnTo>
                    <a:lnTo>
                      <a:pt x="178933" y="47563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F060C42F-DFC9-40A0-9272-1953C3C699F1}"/>
                  </a:ext>
                </a:extLst>
              </p:cNvPr>
              <p:cNvSpPr/>
              <p:nvPr/>
            </p:nvSpPr>
            <p:spPr>
              <a:xfrm>
                <a:off x="4484652" y="4942434"/>
                <a:ext cx="245089" cy="144574"/>
              </a:xfrm>
              <a:custGeom>
                <a:avLst/>
                <a:gdLst>
                  <a:gd name="connsiteX0" fmla="*/ 245090 w 245089"/>
                  <a:gd name="connsiteY0" fmla="*/ 97012 h 144574"/>
                  <a:gd name="connsiteX1" fmla="*/ 0 w 245089"/>
                  <a:gd name="connsiteY1" fmla="*/ 0 h 144574"/>
                  <a:gd name="connsiteX2" fmla="*/ 222588 w 245089"/>
                  <a:gd name="connsiteY2" fmla="*/ 144575 h 14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5089" h="144574">
                    <a:moveTo>
                      <a:pt x="245090" y="97012"/>
                    </a:moveTo>
                    <a:lnTo>
                      <a:pt x="0" y="0"/>
                    </a:lnTo>
                    <a:lnTo>
                      <a:pt x="222588" y="144575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A584C75B-CB10-449B-A5A4-F91554BCA22D}"/>
                  </a:ext>
                </a:extLst>
              </p:cNvPr>
              <p:cNvSpPr/>
              <p:nvPr/>
            </p:nvSpPr>
            <p:spPr>
              <a:xfrm>
                <a:off x="4259907" y="3856574"/>
                <a:ext cx="108464" cy="280526"/>
              </a:xfrm>
              <a:custGeom>
                <a:avLst/>
                <a:gdLst>
                  <a:gd name="connsiteX0" fmla="*/ 0 w 108464"/>
                  <a:gd name="connsiteY0" fmla="*/ 0 h 280526"/>
                  <a:gd name="connsiteX1" fmla="*/ 108465 w 108464"/>
                  <a:gd name="connsiteY1" fmla="*/ 179472 h 280526"/>
                  <a:gd name="connsiteX2" fmla="*/ 7411 w 108464"/>
                  <a:gd name="connsiteY2" fmla="*/ 280526 h 280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8464" h="280526">
                    <a:moveTo>
                      <a:pt x="0" y="0"/>
                    </a:moveTo>
                    <a:lnTo>
                      <a:pt x="108465" y="179472"/>
                    </a:lnTo>
                    <a:lnTo>
                      <a:pt x="7411" y="280526"/>
                    </a:lnTo>
                  </a:path>
                </a:pathLst>
              </a:custGeom>
              <a:noFill/>
              <a:ln w="12700" cap="flat">
                <a:solidFill>
                  <a:schemeClr val="tx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70FF931C-64C4-4139-B36A-C213C9A8ACFB}"/>
                  </a:ext>
                </a:extLst>
              </p:cNvPr>
              <p:cNvSpPr/>
              <p:nvPr/>
            </p:nvSpPr>
            <p:spPr>
              <a:xfrm>
                <a:off x="4257752" y="4246508"/>
                <a:ext cx="32202" cy="45137"/>
              </a:xfrm>
              <a:custGeom>
                <a:avLst/>
                <a:gdLst>
                  <a:gd name="connsiteX0" fmla="*/ 0 w 32202"/>
                  <a:gd name="connsiteY0" fmla="*/ 0 h 45137"/>
                  <a:gd name="connsiteX1" fmla="*/ 32203 w 32202"/>
                  <a:gd name="connsiteY1" fmla="*/ 45137 h 4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202" h="45137">
                    <a:moveTo>
                      <a:pt x="0" y="0"/>
                    </a:moveTo>
                    <a:lnTo>
                      <a:pt x="32203" y="45137"/>
                    </a:lnTo>
                  </a:path>
                </a:pathLst>
              </a:custGeom>
              <a:ln w="12700" cap="flat">
                <a:solidFill>
                  <a:schemeClr val="tx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FF18381C-E307-415E-9ACF-3D4673E8BC1A}"/>
                  </a:ext>
                </a:extLst>
              </p:cNvPr>
              <p:cNvSpPr/>
              <p:nvPr/>
            </p:nvSpPr>
            <p:spPr>
              <a:xfrm>
                <a:off x="4018860" y="4234516"/>
                <a:ext cx="71276" cy="105904"/>
              </a:xfrm>
              <a:custGeom>
                <a:avLst/>
                <a:gdLst>
                  <a:gd name="connsiteX0" fmla="*/ 0 w 71276"/>
                  <a:gd name="connsiteY0" fmla="*/ 0 h 105904"/>
                  <a:gd name="connsiteX1" fmla="*/ 71277 w 71276"/>
                  <a:gd name="connsiteY1" fmla="*/ 105905 h 105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276" h="105904">
                    <a:moveTo>
                      <a:pt x="0" y="0"/>
                    </a:moveTo>
                    <a:lnTo>
                      <a:pt x="71277" y="105905"/>
                    </a:lnTo>
                  </a:path>
                </a:pathLst>
              </a:custGeom>
              <a:ln w="12700" cap="flat">
                <a:solidFill>
                  <a:schemeClr val="tx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B44A3AC8-74E5-4355-9B9F-5F57491720F5}"/>
                  </a:ext>
                </a:extLst>
              </p:cNvPr>
              <p:cNvSpPr/>
              <p:nvPr/>
            </p:nvSpPr>
            <p:spPr>
              <a:xfrm>
                <a:off x="4042574" y="4195307"/>
                <a:ext cx="90409" cy="134334"/>
              </a:xfrm>
              <a:custGeom>
                <a:avLst/>
                <a:gdLst>
                  <a:gd name="connsiteX0" fmla="*/ 0 w 90409"/>
                  <a:gd name="connsiteY0" fmla="*/ 0 h 134334"/>
                  <a:gd name="connsiteX1" fmla="*/ 90410 w 90409"/>
                  <a:gd name="connsiteY1" fmla="*/ 134335 h 134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0409" h="134334">
                    <a:moveTo>
                      <a:pt x="0" y="0"/>
                    </a:moveTo>
                    <a:lnTo>
                      <a:pt x="90410" y="134335"/>
                    </a:lnTo>
                  </a:path>
                </a:pathLst>
              </a:custGeom>
              <a:ln w="12700" cap="flat">
                <a:solidFill>
                  <a:schemeClr val="tx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FB32D490-0826-44C7-B0DC-21F5A5A306C7}"/>
                  </a:ext>
                </a:extLst>
              </p:cNvPr>
              <p:cNvSpPr/>
              <p:nvPr/>
            </p:nvSpPr>
            <p:spPr>
              <a:xfrm>
                <a:off x="3769189" y="4422477"/>
                <a:ext cx="540976" cy="626535"/>
              </a:xfrm>
              <a:custGeom>
                <a:avLst/>
                <a:gdLst>
                  <a:gd name="connsiteX0" fmla="*/ 540976 w 540976"/>
                  <a:gd name="connsiteY0" fmla="*/ 0 h 626535"/>
                  <a:gd name="connsiteX1" fmla="*/ 511199 w 540976"/>
                  <a:gd name="connsiteY1" fmla="*/ 125981 h 626535"/>
                  <a:gd name="connsiteX2" fmla="*/ 269882 w 540976"/>
                  <a:gd name="connsiteY2" fmla="*/ 204399 h 626535"/>
                  <a:gd name="connsiteX3" fmla="*/ 189038 w 540976"/>
                  <a:gd name="connsiteY3" fmla="*/ 345874 h 626535"/>
                  <a:gd name="connsiteX4" fmla="*/ 0 w 540976"/>
                  <a:gd name="connsiteY4" fmla="*/ 445716 h 626535"/>
                  <a:gd name="connsiteX5" fmla="*/ 43925 w 540976"/>
                  <a:gd name="connsiteY5" fmla="*/ 626535 h 62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0976" h="626535">
                    <a:moveTo>
                      <a:pt x="540976" y="0"/>
                    </a:moveTo>
                    <a:lnTo>
                      <a:pt x="511199" y="125981"/>
                    </a:lnTo>
                    <a:lnTo>
                      <a:pt x="269882" y="204399"/>
                    </a:lnTo>
                    <a:lnTo>
                      <a:pt x="189038" y="345874"/>
                    </a:lnTo>
                    <a:lnTo>
                      <a:pt x="0" y="445716"/>
                    </a:lnTo>
                    <a:lnTo>
                      <a:pt x="43925" y="626535"/>
                    </a:lnTo>
                  </a:path>
                </a:pathLst>
              </a:custGeom>
              <a:noFill/>
              <a:ln w="12700" cap="flat">
                <a:solidFill>
                  <a:schemeClr val="tx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C7025644-8E41-4825-A0C3-C1C863FAF123}"/>
                  </a:ext>
                </a:extLst>
              </p:cNvPr>
              <p:cNvSpPr/>
              <p:nvPr/>
            </p:nvSpPr>
            <p:spPr>
              <a:xfrm>
                <a:off x="3594433" y="4619734"/>
                <a:ext cx="218680" cy="429277"/>
              </a:xfrm>
              <a:custGeom>
                <a:avLst/>
                <a:gdLst>
                  <a:gd name="connsiteX0" fmla="*/ 144979 w 218680"/>
                  <a:gd name="connsiteY0" fmla="*/ 0 h 429277"/>
                  <a:gd name="connsiteX1" fmla="*/ 0 w 218680"/>
                  <a:gd name="connsiteY1" fmla="*/ 82056 h 429277"/>
                  <a:gd name="connsiteX2" fmla="*/ 0 w 218680"/>
                  <a:gd name="connsiteY2" fmla="*/ 318657 h 429277"/>
                  <a:gd name="connsiteX3" fmla="*/ 218681 w 218680"/>
                  <a:gd name="connsiteY3" fmla="*/ 429278 h 429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8680" h="429277">
                    <a:moveTo>
                      <a:pt x="144979" y="0"/>
                    </a:moveTo>
                    <a:lnTo>
                      <a:pt x="0" y="82056"/>
                    </a:lnTo>
                    <a:lnTo>
                      <a:pt x="0" y="318657"/>
                    </a:lnTo>
                    <a:lnTo>
                      <a:pt x="218681" y="429278"/>
                    </a:lnTo>
                  </a:path>
                </a:pathLst>
              </a:custGeom>
              <a:noFill/>
              <a:ln w="12700" cap="flat">
                <a:solidFill>
                  <a:schemeClr val="tx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7ACB77B2-1127-4A46-9074-D679FEB1CF64}"/>
                  </a:ext>
                </a:extLst>
              </p:cNvPr>
              <p:cNvSpPr/>
              <p:nvPr/>
            </p:nvSpPr>
            <p:spPr>
              <a:xfrm>
                <a:off x="3748978" y="4736283"/>
                <a:ext cx="180684" cy="95125"/>
              </a:xfrm>
              <a:custGeom>
                <a:avLst/>
                <a:gdLst>
                  <a:gd name="connsiteX0" fmla="*/ 0 w 180684"/>
                  <a:gd name="connsiteY0" fmla="*/ 95126 h 95125"/>
                  <a:gd name="connsiteX1" fmla="*/ 180685 w 180684"/>
                  <a:gd name="connsiteY1" fmla="*/ 0 h 95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0684" h="95125">
                    <a:moveTo>
                      <a:pt x="0" y="95126"/>
                    </a:moveTo>
                    <a:lnTo>
                      <a:pt x="180685" y="0"/>
                    </a:lnTo>
                  </a:path>
                </a:pathLst>
              </a:custGeom>
              <a:ln w="12700" cap="flat">
                <a:solidFill>
                  <a:schemeClr val="tx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19CF4307-306B-45D9-9F39-29445D296365}"/>
                  </a:ext>
                </a:extLst>
              </p:cNvPr>
              <p:cNvSpPr/>
              <p:nvPr/>
            </p:nvSpPr>
            <p:spPr>
              <a:xfrm>
                <a:off x="3452957" y="4590092"/>
                <a:ext cx="166402" cy="95125"/>
              </a:xfrm>
              <a:custGeom>
                <a:avLst/>
                <a:gdLst>
                  <a:gd name="connsiteX0" fmla="*/ 0 w 166402"/>
                  <a:gd name="connsiteY0" fmla="*/ 0 h 95125"/>
                  <a:gd name="connsiteX1" fmla="*/ 166402 w 166402"/>
                  <a:gd name="connsiteY1" fmla="*/ 95126 h 95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6402" h="95125">
                    <a:moveTo>
                      <a:pt x="0" y="0"/>
                    </a:moveTo>
                    <a:lnTo>
                      <a:pt x="166402" y="95126"/>
                    </a:lnTo>
                  </a:path>
                </a:pathLst>
              </a:custGeom>
              <a:ln w="12700" cap="flat">
                <a:solidFill>
                  <a:schemeClr val="tx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5228F1BC-82AE-4C8C-8FD7-0B7CB09FE8DB}"/>
                  </a:ext>
                </a:extLst>
              </p:cNvPr>
              <p:cNvSpPr/>
              <p:nvPr/>
            </p:nvSpPr>
            <p:spPr>
              <a:xfrm>
                <a:off x="3433959" y="4636442"/>
                <a:ext cx="160473" cy="91487"/>
              </a:xfrm>
              <a:custGeom>
                <a:avLst/>
                <a:gdLst>
                  <a:gd name="connsiteX0" fmla="*/ 0 w 160473"/>
                  <a:gd name="connsiteY0" fmla="*/ 0 h 91487"/>
                  <a:gd name="connsiteX1" fmla="*/ 160474 w 160473"/>
                  <a:gd name="connsiteY1" fmla="*/ 91488 h 91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0473" h="91487">
                    <a:moveTo>
                      <a:pt x="0" y="0"/>
                    </a:moveTo>
                    <a:lnTo>
                      <a:pt x="160474" y="91488"/>
                    </a:lnTo>
                  </a:path>
                </a:pathLst>
              </a:custGeom>
              <a:ln w="12700" cap="flat">
                <a:solidFill>
                  <a:schemeClr val="tx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136" name="Graphic 94">
                <a:extLst>
                  <a:ext uri="{FF2B5EF4-FFF2-40B4-BE49-F238E27FC236}">
                    <a16:creationId xmlns:a16="http://schemas.microsoft.com/office/drawing/2014/main" id="{14F34F34-3BAC-4E64-8D58-06D9045ABB7C}"/>
                  </a:ext>
                </a:extLst>
              </p:cNvPr>
              <p:cNvGrpSpPr/>
              <p:nvPr/>
            </p:nvGrpSpPr>
            <p:grpSpPr>
              <a:xfrm>
                <a:off x="4481283" y="4867115"/>
                <a:ext cx="156970" cy="74780"/>
                <a:chOff x="4481283" y="4867115"/>
                <a:chExt cx="156970" cy="74780"/>
              </a:xfrm>
            </p:grpSpPr>
            <p:sp>
              <p:nvSpPr>
                <p:cNvPr id="137" name="Freeform: Shape 136">
                  <a:extLst>
                    <a:ext uri="{FF2B5EF4-FFF2-40B4-BE49-F238E27FC236}">
                      <a16:creationId xmlns:a16="http://schemas.microsoft.com/office/drawing/2014/main" id="{10A72A12-BC39-4A13-A5B0-3ADB4D83C030}"/>
                    </a:ext>
                  </a:extLst>
                </p:cNvPr>
                <p:cNvSpPr/>
                <p:nvPr/>
              </p:nvSpPr>
              <p:spPr>
                <a:xfrm>
                  <a:off x="4481283" y="4924514"/>
                  <a:ext cx="36514" cy="17381"/>
                </a:xfrm>
                <a:custGeom>
                  <a:avLst/>
                  <a:gdLst>
                    <a:gd name="connsiteX0" fmla="*/ 0 w 36514"/>
                    <a:gd name="connsiteY0" fmla="*/ 17381 h 17381"/>
                    <a:gd name="connsiteX1" fmla="*/ 36514 w 36514"/>
                    <a:gd name="connsiteY1" fmla="*/ 0 h 17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6514" h="17381">
                      <a:moveTo>
                        <a:pt x="0" y="17381"/>
                      </a:moveTo>
                      <a:lnTo>
                        <a:pt x="36514" y="0"/>
                      </a:lnTo>
                    </a:path>
                  </a:pathLst>
                </a:custGeom>
                <a:ln w="12700" cap="flat">
                  <a:solidFill>
                    <a:schemeClr val="tx1">
                      <a:lumMod val="7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3B3C7B12-4645-4660-9EE0-0E44C0F77B9A}"/>
                    </a:ext>
                  </a:extLst>
                </p:cNvPr>
                <p:cNvSpPr/>
                <p:nvPr/>
              </p:nvSpPr>
              <p:spPr>
                <a:xfrm>
                  <a:off x="4601740" y="4867115"/>
                  <a:ext cx="36514" cy="17381"/>
                </a:xfrm>
                <a:custGeom>
                  <a:avLst/>
                  <a:gdLst>
                    <a:gd name="connsiteX0" fmla="*/ 0 w 36514"/>
                    <a:gd name="connsiteY0" fmla="*/ 17381 h 17381"/>
                    <a:gd name="connsiteX1" fmla="*/ 36514 w 36514"/>
                    <a:gd name="connsiteY1" fmla="*/ 0 h 17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6514" h="17381">
                      <a:moveTo>
                        <a:pt x="0" y="17381"/>
                      </a:moveTo>
                      <a:lnTo>
                        <a:pt x="36514" y="0"/>
                      </a:lnTo>
                    </a:path>
                  </a:pathLst>
                </a:custGeom>
                <a:ln w="12700" cap="flat">
                  <a:solidFill>
                    <a:schemeClr val="tx1">
                      <a:lumMod val="7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9" name="Graphic 94">
                <a:extLst>
                  <a:ext uri="{FF2B5EF4-FFF2-40B4-BE49-F238E27FC236}">
                    <a16:creationId xmlns:a16="http://schemas.microsoft.com/office/drawing/2014/main" id="{14F34F34-3BAC-4E64-8D58-06D9045ABB7C}"/>
                  </a:ext>
                </a:extLst>
              </p:cNvPr>
              <p:cNvGrpSpPr/>
              <p:nvPr/>
            </p:nvGrpSpPr>
            <p:grpSpPr>
              <a:xfrm>
                <a:off x="3593085" y="4222120"/>
                <a:ext cx="222049" cy="121803"/>
                <a:chOff x="3593085" y="4222120"/>
                <a:chExt cx="222049" cy="121803"/>
              </a:xfrm>
            </p:grpSpPr>
            <p:sp>
              <p:nvSpPr>
                <p:cNvPr id="140" name="Freeform: Shape 139">
                  <a:extLst>
                    <a:ext uri="{FF2B5EF4-FFF2-40B4-BE49-F238E27FC236}">
                      <a16:creationId xmlns:a16="http://schemas.microsoft.com/office/drawing/2014/main" id="{AE13189C-27C4-4D7E-9A19-890535769944}"/>
                    </a:ext>
                  </a:extLst>
                </p:cNvPr>
                <p:cNvSpPr/>
                <p:nvPr/>
              </p:nvSpPr>
              <p:spPr>
                <a:xfrm>
                  <a:off x="3593085" y="4222120"/>
                  <a:ext cx="35436" cy="19402"/>
                </a:xfrm>
                <a:custGeom>
                  <a:avLst/>
                  <a:gdLst>
                    <a:gd name="connsiteX0" fmla="*/ 0 w 35436"/>
                    <a:gd name="connsiteY0" fmla="*/ 0 h 19402"/>
                    <a:gd name="connsiteX1" fmla="*/ 35436 w 35436"/>
                    <a:gd name="connsiteY1" fmla="*/ 19402 h 194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5436" h="19402">
                      <a:moveTo>
                        <a:pt x="0" y="0"/>
                      </a:moveTo>
                      <a:lnTo>
                        <a:pt x="35436" y="19402"/>
                      </a:lnTo>
                    </a:path>
                  </a:pathLst>
                </a:custGeom>
                <a:ln w="12700" cap="flat">
                  <a:solidFill>
                    <a:schemeClr val="tx1">
                      <a:lumMod val="7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41" name="Freeform: Shape 140">
                  <a:extLst>
                    <a:ext uri="{FF2B5EF4-FFF2-40B4-BE49-F238E27FC236}">
                      <a16:creationId xmlns:a16="http://schemas.microsoft.com/office/drawing/2014/main" id="{391CE180-BF88-4BC3-934B-68614D7A7B29}"/>
                    </a:ext>
                  </a:extLst>
                </p:cNvPr>
                <p:cNvSpPr/>
                <p:nvPr/>
              </p:nvSpPr>
              <p:spPr>
                <a:xfrm>
                  <a:off x="3678914" y="4269144"/>
                  <a:ext cx="75588" cy="41499"/>
                </a:xfrm>
                <a:custGeom>
                  <a:avLst/>
                  <a:gdLst>
                    <a:gd name="connsiteX0" fmla="*/ 0 w 75588"/>
                    <a:gd name="connsiteY0" fmla="*/ 0 h 41499"/>
                    <a:gd name="connsiteX1" fmla="*/ 75588 w 75588"/>
                    <a:gd name="connsiteY1" fmla="*/ 41500 h 414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5588" h="41499">
                      <a:moveTo>
                        <a:pt x="0" y="0"/>
                      </a:moveTo>
                      <a:lnTo>
                        <a:pt x="75588" y="41500"/>
                      </a:lnTo>
                    </a:path>
                  </a:pathLst>
                </a:custGeom>
                <a:ln w="12700" cap="flat">
                  <a:solidFill>
                    <a:schemeClr val="tx1">
                      <a:lumMod val="75000"/>
                    </a:schemeClr>
                  </a:solidFill>
                  <a:custDash>
                    <a:ds d="320078" sp="320078"/>
                  </a:custDash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3CABB9BC-243D-4529-8A07-5420C15030C5}"/>
                    </a:ext>
                  </a:extLst>
                </p:cNvPr>
                <p:cNvSpPr/>
                <p:nvPr/>
              </p:nvSpPr>
              <p:spPr>
                <a:xfrm>
                  <a:off x="3779699" y="4324522"/>
                  <a:ext cx="35436" cy="19402"/>
                </a:xfrm>
                <a:custGeom>
                  <a:avLst/>
                  <a:gdLst>
                    <a:gd name="connsiteX0" fmla="*/ 0 w 35436"/>
                    <a:gd name="connsiteY0" fmla="*/ 0 h 19402"/>
                    <a:gd name="connsiteX1" fmla="*/ 35436 w 35436"/>
                    <a:gd name="connsiteY1" fmla="*/ 19402 h 194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5436" h="19402">
                      <a:moveTo>
                        <a:pt x="0" y="0"/>
                      </a:moveTo>
                      <a:lnTo>
                        <a:pt x="35436" y="19402"/>
                      </a:lnTo>
                    </a:path>
                  </a:pathLst>
                </a:custGeom>
                <a:ln w="12700" cap="flat">
                  <a:solidFill>
                    <a:schemeClr val="tx1">
                      <a:lumMod val="7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pic>
        <p:nvPicPr>
          <p:cNvPr id="145" name="Resim 144">
            <a:extLst>
              <a:ext uri="{FF2B5EF4-FFF2-40B4-BE49-F238E27FC236}">
                <a16:creationId xmlns:a16="http://schemas.microsoft.com/office/drawing/2014/main" id="{B02421D8-74A8-7F2B-1C0C-B8AE509996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707" y="1477674"/>
            <a:ext cx="2446995" cy="68541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2F91E9E-88C5-17A1-A039-7D9C5939B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888" y="4754523"/>
            <a:ext cx="1726355" cy="115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12D0E606-1F63-211A-7E05-683435D5496D}"/>
              </a:ext>
            </a:extLst>
          </p:cNvPr>
          <p:cNvSpPr txBox="1"/>
          <p:nvPr/>
        </p:nvSpPr>
        <p:spPr>
          <a:xfrm>
            <a:off x="10005637" y="6711806"/>
            <a:ext cx="2186363" cy="1461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Yalnızca dahili kullanım içindir. </a:t>
            </a:r>
          </a:p>
        </p:txBody>
      </p:sp>
    </p:spTree>
    <p:extLst>
      <p:ext uri="{BB962C8B-B14F-4D97-AF65-F5344CB8AC3E}">
        <p14:creationId xmlns:p14="http://schemas.microsoft.com/office/powerpoint/2010/main" val="22511608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ular Callout 8">
            <a:extLst>
              <a:ext uri="{FF2B5EF4-FFF2-40B4-BE49-F238E27FC236}">
                <a16:creationId xmlns:a16="http://schemas.microsoft.com/office/drawing/2014/main" id="{765006AB-3D61-4E2B-AC44-EFE5EED9C4C4}"/>
              </a:ext>
            </a:extLst>
          </p:cNvPr>
          <p:cNvSpPr/>
          <p:nvPr/>
        </p:nvSpPr>
        <p:spPr>
          <a:xfrm>
            <a:off x="589338" y="4524261"/>
            <a:ext cx="11013324" cy="2258413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7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BELIEF: 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Faz-2,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Uluslararası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, Non-randomize, Çok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Merkezli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Prospektif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, Tek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Kollu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ve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Açık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Etiketli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Çalışma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marL="1376363" indent="-227013">
              <a:spcBef>
                <a:spcPts val="1200"/>
              </a:spcBef>
              <a:buClr>
                <a:srgbClr val="FF651D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2060"/>
                </a:solidFill>
                <a:cs typeface="Arial" panose="020B0604020202020204" pitchFamily="34" charset="0"/>
              </a:rPr>
              <a:t>120’si </a:t>
            </a:r>
            <a:r>
              <a:rPr lang="en-US" sz="1500" dirty="0" err="1">
                <a:solidFill>
                  <a:srgbClr val="002060"/>
                </a:solidFill>
                <a:cs typeface="Arial" panose="020B0604020202020204" pitchFamily="34" charset="0"/>
              </a:rPr>
              <a:t>histolojik</a:t>
            </a:r>
            <a:r>
              <a:rPr lang="en-US" sz="15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cs typeface="Arial" panose="020B0604020202020204" pitchFamily="34" charset="0"/>
              </a:rPr>
              <a:t>olarak</a:t>
            </a:r>
            <a:r>
              <a:rPr lang="en-US" sz="15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cs typeface="Arial" panose="020B0604020202020204" pitchFamily="34" charset="0"/>
              </a:rPr>
              <a:t>Periferik</a:t>
            </a:r>
            <a:r>
              <a:rPr lang="en-US" sz="1500" dirty="0">
                <a:solidFill>
                  <a:srgbClr val="002060"/>
                </a:solidFill>
                <a:cs typeface="Arial" panose="020B0604020202020204" pitchFamily="34" charset="0"/>
              </a:rPr>
              <a:t> T-</a:t>
            </a:r>
            <a:r>
              <a:rPr lang="en-US" sz="1500" dirty="0" err="1">
                <a:solidFill>
                  <a:srgbClr val="002060"/>
                </a:solidFill>
                <a:cs typeface="Arial" panose="020B0604020202020204" pitchFamily="34" charset="0"/>
              </a:rPr>
              <a:t>Hücreli</a:t>
            </a:r>
            <a:r>
              <a:rPr lang="en-US" sz="15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cs typeface="Arial" panose="020B0604020202020204" pitchFamily="34" charset="0"/>
              </a:rPr>
              <a:t>Lenfoma</a:t>
            </a:r>
            <a:r>
              <a:rPr lang="en-US" sz="1500" dirty="0">
                <a:solidFill>
                  <a:srgbClr val="002060"/>
                </a:solidFill>
                <a:cs typeface="Arial" panose="020B0604020202020204" pitchFamily="34" charset="0"/>
              </a:rPr>
              <a:t>(PTHL) </a:t>
            </a:r>
            <a:r>
              <a:rPr lang="en-US" sz="1500" dirty="0" err="1">
                <a:solidFill>
                  <a:srgbClr val="002060"/>
                </a:solidFill>
                <a:cs typeface="Arial" panose="020B0604020202020204" pitchFamily="34" charset="0"/>
              </a:rPr>
              <a:t>olduğu</a:t>
            </a:r>
            <a:r>
              <a:rPr lang="en-US" sz="15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cs typeface="Arial" panose="020B0604020202020204" pitchFamily="34" charset="0"/>
              </a:rPr>
              <a:t>tanımlanmış</a:t>
            </a:r>
            <a:r>
              <a:rPr lang="en-US" sz="15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cs typeface="Arial" panose="020B0604020202020204" pitchFamily="34" charset="0"/>
              </a:rPr>
              <a:t>toplamda</a:t>
            </a:r>
            <a:r>
              <a:rPr lang="en-US" sz="1500" dirty="0">
                <a:solidFill>
                  <a:srgbClr val="002060"/>
                </a:solidFill>
                <a:cs typeface="Arial" panose="020B0604020202020204" pitchFamily="34" charset="0"/>
              </a:rPr>
              <a:t> 129 hasta </a:t>
            </a:r>
            <a:r>
              <a:rPr lang="en-US" sz="1500" dirty="0" err="1">
                <a:solidFill>
                  <a:srgbClr val="002060"/>
                </a:solidFill>
                <a:cs typeface="Arial" panose="020B0604020202020204" pitchFamily="34" charset="0"/>
              </a:rPr>
              <a:t>dahil</a:t>
            </a:r>
            <a:r>
              <a:rPr lang="en-US" sz="15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cs typeface="Arial" panose="020B0604020202020204" pitchFamily="34" charset="0"/>
              </a:rPr>
              <a:t>edilmiştir</a:t>
            </a:r>
            <a:r>
              <a:rPr lang="en-US" sz="1500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</a:p>
          <a:p>
            <a:pPr marL="1376363" indent="-227013">
              <a:spcBef>
                <a:spcPts val="1200"/>
              </a:spcBef>
              <a:buClr>
                <a:srgbClr val="FF651D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2060"/>
                </a:solidFill>
                <a:cs typeface="Arial" panose="020B0604020202020204" pitchFamily="34" charset="0"/>
              </a:rPr>
              <a:t>FDA, </a:t>
            </a:r>
            <a:r>
              <a:rPr lang="en-US" sz="1500" b="1" dirty="0" err="1">
                <a:solidFill>
                  <a:srgbClr val="002060"/>
                </a:solidFill>
                <a:cs typeface="Arial" panose="020B0604020202020204" pitchFamily="34" charset="0"/>
              </a:rPr>
              <a:t>BELİNOSTAT</a:t>
            </a:r>
            <a:r>
              <a:rPr lang="en-US" sz="1500" dirty="0" err="1">
                <a:solidFill>
                  <a:srgbClr val="002060"/>
                </a:solidFill>
                <a:cs typeface="Arial" panose="020B0604020202020204" pitchFamily="34" charset="0"/>
              </a:rPr>
              <a:t>’ın</a:t>
            </a:r>
            <a:r>
              <a:rPr lang="en-US" sz="15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cs typeface="Arial" panose="020B0604020202020204" pitchFamily="34" charset="0"/>
              </a:rPr>
              <a:t>kullanımını</a:t>
            </a:r>
            <a:r>
              <a:rPr lang="en-US" sz="15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cs typeface="Arial" panose="020B0604020202020204" pitchFamily="34" charset="0"/>
              </a:rPr>
              <a:t>bu</a:t>
            </a:r>
            <a:r>
              <a:rPr lang="en-US" sz="15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cs typeface="Arial" panose="020B0604020202020204" pitchFamily="34" charset="0"/>
              </a:rPr>
              <a:t>çalışmayla</a:t>
            </a:r>
            <a:r>
              <a:rPr lang="en-US" sz="15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cs typeface="Arial" panose="020B0604020202020204" pitchFamily="34" charset="0"/>
              </a:rPr>
              <a:t>onaylamıştır</a:t>
            </a:r>
            <a:r>
              <a:rPr lang="en-US" sz="1500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1C5F41-4481-A945-ADBE-8B5602145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BELIEF: BELİNOSTAT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Temel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Çalışması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11DEAEC-4532-4E72-9E9B-3054DE577C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2472" y="6587144"/>
            <a:ext cx="9409914" cy="19553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 O’Connor OA, et al. </a:t>
            </a:r>
            <a:r>
              <a:rPr lang="en-US" i="1" dirty="0"/>
              <a:t>J </a:t>
            </a:r>
            <a:r>
              <a:rPr lang="en-US" i="1" dirty="0" err="1"/>
              <a:t>Clin</a:t>
            </a:r>
            <a:r>
              <a:rPr lang="en-US" i="1" dirty="0"/>
              <a:t> </a:t>
            </a:r>
            <a:r>
              <a:rPr lang="en-US" i="1" dirty="0" err="1"/>
              <a:t>Oncol</a:t>
            </a:r>
            <a:r>
              <a:rPr lang="en-US" dirty="0"/>
              <a:t>. 2015;33(23):2492-2499. </a:t>
            </a:r>
          </a:p>
        </p:txBody>
      </p:sp>
      <p:pic>
        <p:nvPicPr>
          <p:cNvPr id="23" name="Content Placeholder 6">
            <a:extLst>
              <a:ext uri="{FF2B5EF4-FFF2-40B4-BE49-F238E27FC236}">
                <a16:creationId xmlns:a16="http://schemas.microsoft.com/office/drawing/2014/main" id="{6E373153-E89F-E24D-9C97-29F465AABE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78" t="22276" r="18253" b="20035"/>
          <a:stretch/>
        </p:blipFill>
        <p:spPr>
          <a:xfrm>
            <a:off x="1121046" y="1380917"/>
            <a:ext cx="9880329" cy="2980071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514582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ular Callout 8">
            <a:extLst>
              <a:ext uri="{FF2B5EF4-FFF2-40B4-BE49-F238E27FC236}">
                <a16:creationId xmlns:a16="http://schemas.microsoft.com/office/drawing/2014/main" id="{765006AB-3D61-4E2B-AC44-EFE5EED9C4C4}"/>
              </a:ext>
            </a:extLst>
          </p:cNvPr>
          <p:cNvSpPr/>
          <p:nvPr/>
        </p:nvSpPr>
        <p:spPr>
          <a:xfrm>
            <a:off x="6310850" y="980679"/>
            <a:ext cx="5450181" cy="2740021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7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06388" indent="-306388"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BELIEF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Çalışması’na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dahil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edilen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06388" indent="-306388"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PTHL alt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tipleri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936625" indent="-254000">
              <a:spcBef>
                <a:spcPts val="1200"/>
              </a:spcBef>
              <a:buClr>
                <a:srgbClr val="FF651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PTHL-NOS, %64.</a:t>
            </a:r>
          </a:p>
          <a:p>
            <a:pPr marL="936625" indent="-254000">
              <a:spcBef>
                <a:spcPts val="1200"/>
              </a:spcBef>
              <a:buClr>
                <a:srgbClr val="FF651D"/>
              </a:buClr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Anjiyoimmunoblastik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 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Hücreli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Lenfoma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(AITL), %18.</a:t>
            </a:r>
          </a:p>
          <a:p>
            <a:pPr marL="936625" indent="-254000">
              <a:spcBef>
                <a:spcPts val="1200"/>
              </a:spcBef>
              <a:buClr>
                <a:srgbClr val="FF651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ALK 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Negatif-Anaplastik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büyük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hücreli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lenfoma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(ABHL), %11.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1C5F41-4481-A945-ADBE-8B5602145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839"/>
            <a:ext cx="10515600" cy="1325563"/>
          </a:xfrm>
        </p:spPr>
        <p:txBody>
          <a:bodyPr/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BELIEF: Hasta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Karakteristikleri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11DEAEC-4532-4E72-9E9B-3054DE577C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1520" y="6240379"/>
            <a:ext cx="9409914" cy="19553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O’Connor OA, et al. </a:t>
            </a:r>
            <a:r>
              <a:rPr lang="en-US" i="1" dirty="0"/>
              <a:t>J Clin Oncol</a:t>
            </a:r>
            <a:r>
              <a:rPr lang="en-US" dirty="0"/>
              <a:t>. 2015;33(23):2492-2499.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B51CE3BF-80C4-BE44-9FE5-75794EAA6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32" y="1020184"/>
            <a:ext cx="4797545" cy="2740020"/>
          </a:xfrm>
          <a:prstGeom prst="rect">
            <a:avLst/>
          </a:prstGeom>
          <a:ln w="19050">
            <a:noFill/>
          </a:ln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752A9E7E-493D-2348-8E8F-6034A4B83A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" y="3734561"/>
            <a:ext cx="4251555" cy="2198721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EB1B8F25-6EE6-1A4E-928D-31A6419BC008}"/>
              </a:ext>
            </a:extLst>
          </p:cNvPr>
          <p:cNvSpPr txBox="1"/>
          <p:nvPr/>
        </p:nvSpPr>
        <p:spPr>
          <a:xfrm>
            <a:off x="3200203" y="4555988"/>
            <a:ext cx="2328862" cy="9848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400" dirty="0"/>
              <a:t>Oranında hasta 3 ve daha fazla tedavi almışlardır (n=44).</a:t>
            </a:r>
          </a:p>
          <a:p>
            <a:endParaRPr lang="tr-TR" sz="1600" dirty="0"/>
          </a:p>
        </p:txBody>
      </p:sp>
      <p:sp>
        <p:nvSpPr>
          <p:cNvPr id="10" name="Rectangular Callout 8">
            <a:extLst>
              <a:ext uri="{FF2B5EF4-FFF2-40B4-BE49-F238E27FC236}">
                <a16:creationId xmlns:a16="http://schemas.microsoft.com/office/drawing/2014/main" id="{FD0B8089-306E-2443-AB97-0E7556039251}"/>
              </a:ext>
            </a:extLst>
          </p:cNvPr>
          <p:cNvSpPr/>
          <p:nvPr/>
        </p:nvSpPr>
        <p:spPr>
          <a:xfrm>
            <a:off x="6310850" y="3856481"/>
            <a:ext cx="5450181" cy="2939679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7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04800" indent="-304800"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BELIEF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Çalışması’na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dahil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edilen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PTHL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hastalarının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927100" indent="-304800">
              <a:spcBef>
                <a:spcPts val="1200"/>
              </a:spcBef>
              <a:buClr>
                <a:srgbClr val="FF651D"/>
              </a:buClr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Çalışma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öncesi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medyan</a:t>
            </a:r>
            <a:r>
              <a:rPr lang="en-US" sz="1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1600" b="1" dirty="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sistemik</a:t>
            </a:r>
            <a:r>
              <a:rPr lang="en-US" sz="1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tedavi</a:t>
            </a:r>
            <a:r>
              <a:rPr lang="en-US" sz="1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almışlardır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927100" indent="-304800">
              <a:spcBef>
                <a:spcPts val="1200"/>
              </a:spcBef>
              <a:buClr>
                <a:srgbClr val="FF651D"/>
              </a:buClr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Çalışmada hastaların </a:t>
            </a:r>
            <a:r>
              <a:rPr lang="tr-TR" sz="1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%33’ü </a:t>
            </a:r>
            <a:r>
              <a:rPr lang="tr-TR" sz="16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sistemik tedavi aldıktan sonra </a:t>
            </a:r>
            <a:r>
              <a:rPr lang="tr-TR" sz="1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BELİNOSTAT</a:t>
            </a:r>
            <a:r>
              <a:rPr lang="tr-TR" sz="16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tedavisine ulaşmıştır.</a:t>
            </a:r>
            <a:endParaRPr lang="en-US" sz="16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27100" indent="-304800">
              <a:spcBef>
                <a:spcPts val="1200"/>
              </a:spcBef>
              <a:buClr>
                <a:srgbClr val="FF651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%21(n=44) 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hastada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çalışma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öncesinde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HKHN 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yapılmıştır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63423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C5F41-4481-A945-ADBE-8B5602145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9023"/>
            <a:ext cx="10515600" cy="1325563"/>
          </a:xfrm>
        </p:spPr>
        <p:txBody>
          <a:bodyPr/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BELIEF: Primer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Sonlanım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Noktası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Sonuçları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11DEAEC-4532-4E72-9E9B-3054DE577C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1520" y="6240379"/>
            <a:ext cx="9409914" cy="19553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O’Connor OA, et al. </a:t>
            </a:r>
            <a:r>
              <a:rPr lang="en-US" i="1" dirty="0"/>
              <a:t>J Clin Oncol</a:t>
            </a:r>
            <a:r>
              <a:rPr lang="en-US" dirty="0"/>
              <a:t>. 2015;33(23):2492-2499.</a:t>
            </a:r>
          </a:p>
        </p:txBody>
      </p:sp>
      <p:graphicFrame>
        <p:nvGraphicFramePr>
          <p:cNvPr id="13" name="Table Placeholder 6">
            <a:extLst>
              <a:ext uri="{FF2B5EF4-FFF2-40B4-BE49-F238E27FC236}">
                <a16:creationId xmlns:a16="http://schemas.microsoft.com/office/drawing/2014/main" id="{FC39C1CF-5318-6B45-A406-41A4297598FB}"/>
              </a:ext>
            </a:extLst>
          </p:cNvPr>
          <p:cNvGraphicFramePr>
            <a:graphicFrameLocks/>
          </p:cNvGraphicFramePr>
          <p:nvPr/>
        </p:nvGraphicFramePr>
        <p:xfrm>
          <a:off x="6096000" y="959240"/>
          <a:ext cx="5537375" cy="2624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6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0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585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Yanıt</a:t>
                      </a:r>
                      <a:endParaRPr lang="en-US" sz="1400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34297" marB="34297" anchor="ctr">
                    <a:solidFill>
                      <a:srgbClr val="9BB7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Independent</a:t>
                      </a:r>
                      <a:r>
                        <a:rPr lang="en-US" sz="14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Review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Committee Analysis (n = 120)</a:t>
                      </a:r>
                      <a:endParaRPr lang="en-US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34297" marB="34297" anchor="ctr">
                    <a:solidFill>
                      <a:srgbClr val="9BB8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7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Toplam</a:t>
                      </a:r>
                      <a:r>
                        <a:rPr lang="en-US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Yanıt</a:t>
                      </a:r>
                      <a:r>
                        <a:rPr lang="en-US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Oranı</a:t>
                      </a:r>
                      <a:endParaRPr 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34297" marB="34297" anchor="ctr">
                    <a:solidFill>
                      <a:srgbClr val="D9CD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(26%)</a:t>
                      </a:r>
                    </a:p>
                  </a:txBody>
                  <a:tcPr marL="68575" marR="68575" marT="34297" marB="34297" anchor="ctr">
                    <a:solidFill>
                      <a:srgbClr val="D9C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72">
                <a:tc>
                  <a:txBody>
                    <a:bodyPr/>
                    <a:lstStyle/>
                    <a:p>
                      <a:pPr marL="228600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Tam </a:t>
                      </a:r>
                      <a:r>
                        <a:rPr lang="en-US" sz="14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Yanıt</a:t>
                      </a:r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(CR)</a:t>
                      </a:r>
                    </a:p>
                  </a:txBody>
                  <a:tcPr marL="68575" marR="68575" marT="34297" marB="34297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(11%)</a:t>
                      </a:r>
                    </a:p>
                  </a:txBody>
                  <a:tcPr marL="68575" marR="68575" marT="34297" marB="3429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572">
                <a:tc>
                  <a:txBody>
                    <a:bodyPr/>
                    <a:lstStyle/>
                    <a:p>
                      <a:pPr marL="228600" algn="l" defTabSz="457200" rtl="0" eaLnBrk="1" latinLnBrk="0" hangingPunct="1"/>
                      <a:r>
                        <a:rPr lang="en-US" sz="1400" kern="12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Kısmi</a:t>
                      </a:r>
                      <a:r>
                        <a:rPr lang="en-US" sz="14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Yanıt</a:t>
                      </a:r>
                      <a:r>
                        <a:rPr lang="en-US" sz="14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(PR)</a:t>
                      </a:r>
                      <a:endParaRPr lang="en-US" sz="14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75" marR="68575" marT="34297" marB="34297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(15%)</a:t>
                      </a:r>
                    </a:p>
                  </a:txBody>
                  <a:tcPr marL="68575" marR="68575" marT="34297" marB="3429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235">
                <a:tc>
                  <a:txBody>
                    <a:bodyPr/>
                    <a:lstStyle/>
                    <a:p>
                      <a:pPr marL="2286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Medyan</a:t>
                      </a:r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PFS, ay (95% CI)</a:t>
                      </a:r>
                      <a:endParaRPr lang="en-US" sz="14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75" marR="68575" marT="34297" marB="34297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 Ay (1.4-2.7)</a:t>
                      </a:r>
                    </a:p>
                  </a:txBody>
                  <a:tcPr marL="68575" marR="68575" marT="34297" marB="34297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235">
                <a:tc>
                  <a:txBody>
                    <a:bodyPr/>
                    <a:lstStyle/>
                    <a:p>
                      <a:pPr marL="2286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Medyan</a:t>
                      </a:r>
                      <a:r>
                        <a:rPr lang="en-US" sz="14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OS, ay </a:t>
                      </a:r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(95% CI)</a:t>
                      </a:r>
                      <a:endParaRPr lang="en-US" sz="14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75" marR="68575" marT="34297" marB="34297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7.9 Ay (6.1-13.9)</a:t>
                      </a:r>
                    </a:p>
                  </a:txBody>
                  <a:tcPr marL="68575" marR="68575" marT="34297" marB="34297" anchor="ctr"/>
                </a:tc>
                <a:extLst>
                  <a:ext uri="{0D108BD9-81ED-4DB2-BD59-A6C34878D82A}">
                    <a16:rowId xmlns:a16="http://schemas.microsoft.com/office/drawing/2014/main" val="3391909171"/>
                  </a:ext>
                </a:extLst>
              </a:tr>
            </a:tbl>
          </a:graphicData>
        </a:graphic>
      </p:graphicFrame>
      <p:pic>
        <p:nvPicPr>
          <p:cNvPr id="14" name="Picture 2">
            <a:extLst>
              <a:ext uri="{FF2B5EF4-FFF2-40B4-BE49-F238E27FC236}">
                <a16:creationId xmlns:a16="http://schemas.microsoft.com/office/drawing/2014/main" id="{6B6591D4-62F3-8A41-B053-DE15FC437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1" y="959240"/>
            <a:ext cx="4509220" cy="2754963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B54CEC35-6988-D34B-BFB0-C5ACAA91D9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1" y="3931638"/>
            <a:ext cx="4509220" cy="2818133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7" name="Rectangular Callout 8">
            <a:extLst>
              <a:ext uri="{FF2B5EF4-FFF2-40B4-BE49-F238E27FC236}">
                <a16:creationId xmlns:a16="http://schemas.microsoft.com/office/drawing/2014/main" id="{8DB1DFB7-CB82-E04A-B757-60DE17B6F706}"/>
              </a:ext>
            </a:extLst>
          </p:cNvPr>
          <p:cNvSpPr/>
          <p:nvPr/>
        </p:nvSpPr>
        <p:spPr>
          <a:xfrm>
            <a:off x="6096000" y="3898453"/>
            <a:ext cx="5537375" cy="2624860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7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04800" indent="-304800" algn="ctr"/>
            <a:r>
              <a:rPr lang="en-US" sz="1600" b="1" dirty="0" err="1">
                <a:solidFill>
                  <a:schemeClr val="accent1"/>
                </a:solidFill>
              </a:rPr>
              <a:t>Tedavi</a:t>
            </a:r>
            <a:r>
              <a:rPr lang="en-US" sz="1600" b="1" dirty="0">
                <a:solidFill>
                  <a:schemeClr val="accent1"/>
                </a:solidFill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</a:rPr>
              <a:t>sonrası</a:t>
            </a:r>
            <a:r>
              <a:rPr lang="en-US" sz="1600" b="1" dirty="0">
                <a:solidFill>
                  <a:schemeClr val="accent1"/>
                </a:solidFill>
              </a:rPr>
              <a:t> 93 </a:t>
            </a:r>
            <a:r>
              <a:rPr lang="en-US" sz="1600" b="1" dirty="0" err="1">
                <a:solidFill>
                  <a:schemeClr val="accent1"/>
                </a:solidFill>
              </a:rPr>
              <a:t>hastada</a:t>
            </a:r>
            <a:r>
              <a:rPr lang="en-US" sz="1600" b="1" dirty="0">
                <a:solidFill>
                  <a:schemeClr val="accent1"/>
                </a:solidFill>
              </a:rPr>
              <a:t> (%77.5) </a:t>
            </a:r>
            <a:r>
              <a:rPr lang="en-US" sz="1600" b="1" dirty="0" err="1">
                <a:solidFill>
                  <a:schemeClr val="accent1"/>
                </a:solidFill>
              </a:rPr>
              <a:t>bireysel</a:t>
            </a:r>
            <a:r>
              <a:rPr lang="en-US" sz="1600" b="1" dirty="0">
                <a:solidFill>
                  <a:schemeClr val="accent1"/>
                </a:solidFill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</a:rPr>
              <a:t>tümör</a:t>
            </a:r>
            <a:r>
              <a:rPr lang="en-US" sz="1600" b="1" dirty="0">
                <a:solidFill>
                  <a:schemeClr val="accent1"/>
                </a:solidFill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</a:rPr>
              <a:t>değerlendirmesi</a:t>
            </a:r>
            <a:r>
              <a:rPr lang="en-US" sz="1600" b="1" dirty="0">
                <a:solidFill>
                  <a:schemeClr val="accent1"/>
                </a:solidFill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</a:rPr>
              <a:t>yapılmıştır</a:t>
            </a:r>
            <a:r>
              <a:rPr lang="en-US" sz="1600" b="1" dirty="0">
                <a:solidFill>
                  <a:schemeClr val="accent1"/>
                </a:solidFill>
              </a:rPr>
              <a:t>;</a:t>
            </a:r>
          </a:p>
          <a:p>
            <a:pPr marL="927100" indent="-304800">
              <a:lnSpc>
                <a:spcPts val="2400"/>
              </a:lnSpc>
              <a:spcBef>
                <a:spcPts val="1200"/>
              </a:spcBef>
              <a:buClr>
                <a:srgbClr val="FF651D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cs typeface="Arial" panose="020B0604020202020204" pitchFamily="34" charset="0"/>
              </a:rPr>
              <a:t>Hastaların </a:t>
            </a:r>
            <a:r>
              <a:rPr lang="en-US" sz="1400" dirty="0">
                <a:solidFill>
                  <a:srgbClr val="FF0000"/>
                </a:solidFill>
                <a:cs typeface="Arial" panose="020B0604020202020204" pitchFamily="34" charset="0"/>
              </a:rPr>
              <a:t>%63.3</a:t>
            </a:r>
            <a:r>
              <a:rPr lang="en-US" sz="1400" dirty="0">
                <a:solidFill>
                  <a:srgbClr val="002060"/>
                </a:solidFill>
                <a:cs typeface="Arial" panose="020B0604020202020204" pitchFamily="34" charset="0"/>
              </a:rPr>
              <a:t>(n=59 /93)’</a:t>
            </a:r>
            <a:r>
              <a:rPr lang="en-US" sz="1400" dirty="0" err="1">
                <a:solidFill>
                  <a:srgbClr val="002060"/>
                </a:solidFill>
                <a:cs typeface="Arial" panose="020B0604020202020204" pitchFamily="34" charset="0"/>
              </a:rPr>
              <a:t>ünde</a:t>
            </a:r>
            <a:r>
              <a:rPr lang="en-US" sz="1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cs typeface="Arial" panose="020B0604020202020204" pitchFamily="34" charset="0"/>
              </a:rPr>
              <a:t>tümör</a:t>
            </a:r>
            <a:r>
              <a:rPr lang="en-US" sz="1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cs typeface="Arial" panose="020B0604020202020204" pitchFamily="34" charset="0"/>
              </a:rPr>
              <a:t>volümü</a:t>
            </a:r>
            <a:r>
              <a:rPr lang="en-US" sz="1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cs typeface="Arial" panose="020B0604020202020204" pitchFamily="34" charset="0"/>
              </a:rPr>
              <a:t>azalmıştır</a:t>
            </a:r>
            <a:r>
              <a:rPr lang="en-US" sz="1400" dirty="0">
                <a:solidFill>
                  <a:srgbClr val="002060"/>
                </a:solidFill>
                <a:cs typeface="Arial" panose="020B0604020202020204" pitchFamily="34" charset="0"/>
              </a:rPr>
              <a:t>,</a:t>
            </a:r>
          </a:p>
          <a:p>
            <a:pPr marL="927100" indent="-304800">
              <a:lnSpc>
                <a:spcPts val="2400"/>
              </a:lnSpc>
              <a:spcBef>
                <a:spcPts val="1200"/>
              </a:spcBef>
              <a:buClr>
                <a:srgbClr val="FF651D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cs typeface="Arial" panose="020B0604020202020204" pitchFamily="34" charset="0"/>
              </a:rPr>
              <a:t>Hastaların </a:t>
            </a:r>
            <a:r>
              <a:rPr lang="en-US" sz="1400" dirty="0">
                <a:solidFill>
                  <a:srgbClr val="FF0000"/>
                </a:solidFill>
                <a:cs typeface="Arial" panose="020B0604020202020204" pitchFamily="34" charset="0"/>
              </a:rPr>
              <a:t>%36.6</a:t>
            </a:r>
            <a:r>
              <a:rPr lang="en-US" sz="1400" dirty="0">
                <a:solidFill>
                  <a:srgbClr val="002060"/>
                </a:solidFill>
                <a:cs typeface="Arial" panose="020B0604020202020204" pitchFamily="34" charset="0"/>
              </a:rPr>
              <a:t>(n=34/93)’</a:t>
            </a:r>
            <a:r>
              <a:rPr lang="en-US" sz="1400" dirty="0" err="1">
                <a:solidFill>
                  <a:srgbClr val="002060"/>
                </a:solidFill>
                <a:cs typeface="Arial" panose="020B0604020202020204" pitchFamily="34" charset="0"/>
              </a:rPr>
              <a:t>ında</a:t>
            </a:r>
            <a:r>
              <a:rPr lang="en-US" sz="1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cs typeface="Arial" panose="020B0604020202020204" pitchFamily="34" charset="0"/>
              </a:rPr>
              <a:t>tümör</a:t>
            </a:r>
            <a:r>
              <a:rPr lang="en-US" sz="1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cs typeface="Arial" panose="020B0604020202020204" pitchFamily="34" charset="0"/>
              </a:rPr>
              <a:t>volümü</a:t>
            </a:r>
            <a:r>
              <a:rPr lang="en-US" sz="1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cs typeface="Arial" panose="020B0604020202020204" pitchFamily="34" charset="0"/>
              </a:rPr>
              <a:t>artmıştır</a:t>
            </a:r>
            <a:r>
              <a:rPr lang="en-US" sz="1400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44847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ular Callout 8">
            <a:extLst>
              <a:ext uri="{FF2B5EF4-FFF2-40B4-BE49-F238E27FC236}">
                <a16:creationId xmlns:a16="http://schemas.microsoft.com/office/drawing/2014/main" id="{81D0008C-B03D-194E-8937-EAB570F60D91}"/>
              </a:ext>
            </a:extLst>
          </p:cNvPr>
          <p:cNvSpPr/>
          <p:nvPr/>
        </p:nvSpPr>
        <p:spPr>
          <a:xfrm>
            <a:off x="707601" y="4622543"/>
            <a:ext cx="11005778" cy="1421418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7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BELİNOSTAT ‘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ın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THL-NOS alt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tipinde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etkinliği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ise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5875" lvl="0" indent="-15875" algn="ctr">
              <a:lnSpc>
                <a:spcPct val="150000"/>
              </a:lnSpc>
              <a:spcBef>
                <a:spcPts val="900"/>
              </a:spcBef>
              <a:buClr>
                <a:srgbClr val="FF651D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BELIEF </a:t>
            </a:r>
            <a:r>
              <a:rPr lang="en-US" dirty="0" err="1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Çalışması</a:t>
            </a:r>
            <a:r>
              <a:rPr lang="en-US" dirty="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b="1" dirty="0">
                <a:solidFill>
                  <a:srgbClr val="4306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23.4% ORR.</a:t>
            </a:r>
            <a:endParaRPr lang="en-US" sz="1000" b="1" dirty="0">
              <a:solidFill>
                <a:srgbClr val="43069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62012" algn="ctr">
              <a:lnSpc>
                <a:spcPct val="150000"/>
              </a:lnSpc>
              <a:spcBef>
                <a:spcPts val="900"/>
              </a:spcBef>
              <a:buClr>
                <a:srgbClr val="FF651D"/>
              </a:buClr>
            </a:pPr>
            <a:endParaRPr lang="en-US" sz="1200" dirty="0">
              <a:solidFill>
                <a:schemeClr val="tx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1C5F41-4481-A945-ADBE-8B5602145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BELİNOSTAT: Alt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Tiplere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Göre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Etkinlik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Değerlendirmesi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11DEAEC-4532-4E72-9E9B-3054DE577C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4502" y="6335063"/>
            <a:ext cx="9409914" cy="195530"/>
          </a:xfrm>
        </p:spPr>
        <p:txBody>
          <a:bodyPr>
            <a:normAutofit fontScale="32500" lnSpcReduction="20000"/>
          </a:bodyPr>
          <a:lstStyle/>
          <a:p>
            <a:r>
              <a:rPr lang="en-US" dirty="0"/>
              <a:t>1. BELEODAQ® [Prescribing Information], </a:t>
            </a:r>
            <a:r>
              <a:rPr lang="en-US" dirty="0" err="1"/>
              <a:t>Acrotech</a:t>
            </a:r>
            <a:r>
              <a:rPr lang="en-US" dirty="0"/>
              <a:t> Biopharma, LLC. January 2020. </a:t>
            </a:r>
          </a:p>
          <a:p>
            <a:r>
              <a:rPr lang="en-US" dirty="0"/>
              <a:t>2. O’Connor OA, et al. J Clin Oncol. 2015;33:2492-2499. </a:t>
            </a:r>
          </a:p>
        </p:txBody>
      </p:sp>
      <p:sp>
        <p:nvSpPr>
          <p:cNvPr id="16" name="Rectangular Callout 8">
            <a:extLst>
              <a:ext uri="{FF2B5EF4-FFF2-40B4-BE49-F238E27FC236}">
                <a16:creationId xmlns:a16="http://schemas.microsoft.com/office/drawing/2014/main" id="{1163BB17-EB7A-6A49-A3D2-9E89CA72ABA7}"/>
              </a:ext>
            </a:extLst>
          </p:cNvPr>
          <p:cNvSpPr/>
          <p:nvPr/>
        </p:nvSpPr>
        <p:spPr>
          <a:xfrm>
            <a:off x="729903" y="2553629"/>
            <a:ext cx="11005778" cy="1895707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7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BELİNOSTAT’ın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AITHL’da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daha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yüksek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etkinlik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göstermiştir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15875" indent="-15875" algn="ctr">
              <a:lnSpc>
                <a:spcPct val="150000"/>
              </a:lnSpc>
              <a:spcBef>
                <a:spcPts val="900"/>
              </a:spcBef>
              <a:buClr>
                <a:srgbClr val="FF651D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BELIEF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Çalışması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b="1" dirty="0">
                <a:solidFill>
                  <a:srgbClr val="4306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45.5% ORR </a:t>
            </a:r>
            <a:r>
              <a:rPr lang="en-US" sz="8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(95% CI: 24.4-67.8, n = 10).</a:t>
            </a:r>
          </a:p>
          <a:p>
            <a:pPr marL="862012" algn="ctr">
              <a:lnSpc>
                <a:spcPct val="150000"/>
              </a:lnSpc>
              <a:spcBef>
                <a:spcPts val="900"/>
              </a:spcBef>
              <a:buClr>
                <a:srgbClr val="FF651D"/>
              </a:buClr>
            </a:pPr>
            <a:endParaRPr lang="en-US" sz="12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4534" algn="ctr">
              <a:lnSpc>
                <a:spcPct val="95000"/>
              </a:lnSpc>
              <a:spcBef>
                <a:spcPts val="450"/>
              </a:spcBef>
              <a:buClr>
                <a:srgbClr val="FF651D"/>
              </a:buClr>
            </a:pPr>
            <a:r>
              <a:rPr lang="en-US" sz="1500" b="1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endParaRPr lang="en-US" sz="1500" i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D42699E-86EC-F243-B6FB-E8733F232F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7961" y="1251266"/>
            <a:ext cx="11005778" cy="738664"/>
          </a:xfr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BELIEF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Çalışması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Sonuçları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Göstermektedir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n-US" b="1" baseline="30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BELİNOSTAT, R/R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THL’da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26% ORR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(CR + PR) </a:t>
            </a:r>
            <a:r>
              <a:rPr lang="en-US" sz="8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(95% CI: 18.3-34.6, n = 31) </a:t>
            </a:r>
            <a:r>
              <a:rPr lang="en-US" b="1" baseline="30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1,2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E82AD432-8D1A-6D41-99F4-CEF5375A1D10}"/>
              </a:ext>
            </a:extLst>
          </p:cNvPr>
          <p:cNvSpPr txBox="1"/>
          <p:nvPr/>
        </p:nvSpPr>
        <p:spPr>
          <a:xfrm>
            <a:off x="937206" y="3747995"/>
            <a:ext cx="5277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472D8C"/>
                </a:solidFill>
                <a:cs typeface="Arial" panose="020B0604020202020204" pitchFamily="34" charset="0"/>
              </a:rPr>
              <a:t>AİTL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B0F7C2D7-D1C3-7E43-AB4D-AE9C49DC6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92" y="2504557"/>
            <a:ext cx="1361939" cy="1202931"/>
          </a:xfrm>
          <a:prstGeom prst="rect">
            <a:avLst/>
          </a:prstGeom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EB67B680-314B-064B-9B90-949FE9E88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98654" y="4487752"/>
            <a:ext cx="1243438" cy="1361939"/>
          </a:xfrm>
          <a:prstGeom prst="rect">
            <a:avLst/>
          </a:prstGeom>
          <a:solidFill>
            <a:srgbClr val="D9CDEA"/>
          </a:solidFill>
          <a:ln w="12700">
            <a:solidFill>
              <a:srgbClr val="4A711C"/>
            </a:solidFill>
          </a:ln>
        </p:spPr>
      </p:pic>
      <p:sp>
        <p:nvSpPr>
          <p:cNvPr id="18" name="TextBox 6">
            <a:extLst>
              <a:ext uri="{FF2B5EF4-FFF2-40B4-BE49-F238E27FC236}">
                <a16:creationId xmlns:a16="http://schemas.microsoft.com/office/drawing/2014/main" id="{DA1F9600-6AD8-684B-A7CD-50664A557FF8}"/>
              </a:ext>
            </a:extLst>
          </p:cNvPr>
          <p:cNvSpPr txBox="1"/>
          <p:nvPr/>
        </p:nvSpPr>
        <p:spPr>
          <a:xfrm>
            <a:off x="785798" y="5835252"/>
            <a:ext cx="8691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472D8C"/>
                </a:solidFill>
                <a:cs typeface="Arial" panose="020B0604020202020204" pitchFamily="34" charset="0"/>
              </a:rPr>
              <a:t>THL-NOS</a:t>
            </a:r>
          </a:p>
        </p:txBody>
      </p:sp>
    </p:spTree>
    <p:extLst>
      <p:ext uri="{BB962C8B-B14F-4D97-AF65-F5344CB8AC3E}">
        <p14:creationId xmlns:p14="http://schemas.microsoft.com/office/powerpoint/2010/main" val="3161387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3BB7F96-7B2D-1929-6859-F720D87FB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372E14F1-5EFF-E532-471C-0B05BC5108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1047459" cy="5352415"/>
          </a:xfrm>
        </p:spPr>
      </p:pic>
    </p:spTree>
    <p:extLst>
      <p:ext uri="{BB962C8B-B14F-4D97-AF65-F5344CB8AC3E}">
        <p14:creationId xmlns:p14="http://schemas.microsoft.com/office/powerpoint/2010/main" val="26545086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C5F41-4481-A945-ADBE-8B5602145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BELİNOSTAT: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Tolerasyon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E0F9ECA-DE10-455A-BA1A-EB0BF953B5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2671" y="1777281"/>
            <a:ext cx="5622388" cy="3626121"/>
          </a:xfr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88% </a:t>
            </a:r>
            <a:r>
              <a:rPr lang="en-US" sz="1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hastada</a:t>
            </a: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advers</a:t>
            </a: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etkiler</a:t>
            </a: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sebebiyle</a:t>
            </a: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doz</a:t>
            </a: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azaltımına</a:t>
            </a: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gidilmemiştir</a:t>
            </a: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baseline="30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Hastaların 98.3%’inde </a:t>
            </a:r>
            <a:r>
              <a:rPr lang="en-US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tedavi</a:t>
            </a: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planlandığı</a:t>
            </a: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gibi</a:t>
            </a: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uygulanmıştır</a:t>
            </a:r>
            <a:r>
              <a:rPr lang="en-US" sz="1600" baseline="30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lvl="1">
              <a:lnSpc>
                <a:spcPct val="150000"/>
              </a:lnSpc>
            </a:pPr>
            <a:r>
              <a:rPr lang="en-US" sz="1600" u="sng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Medyan</a:t>
            </a:r>
            <a:r>
              <a:rPr lang="en-US" sz="1600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u="sng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tedavi</a:t>
            </a:r>
            <a:r>
              <a:rPr lang="en-US" sz="1600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u="sng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süresi</a:t>
            </a:r>
            <a:r>
              <a:rPr lang="en-US" sz="1600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sz="1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siklus</a:t>
            </a:r>
            <a:r>
              <a:rPr lang="en-US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(=1-33 </a:t>
            </a:r>
            <a:r>
              <a:rPr lang="en-US" sz="1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siklus</a:t>
            </a:r>
            <a:r>
              <a:rPr lang="en-US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olmuştur</a:t>
            </a: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lvl="1">
              <a:lnSpc>
                <a:spcPct val="150000"/>
              </a:lnSpc>
            </a:pPr>
            <a:r>
              <a:rPr lang="en-US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Tedavi</a:t>
            </a: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Hastaların 17.8%’inde ≥ 6 </a:t>
            </a:r>
            <a:r>
              <a:rPr lang="en-US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ayın</a:t>
            </a: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üzerinde</a:t>
            </a: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uygulanmıştır</a:t>
            </a: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hastaların</a:t>
            </a: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10.1%’inde </a:t>
            </a:r>
            <a:r>
              <a:rPr lang="en-US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ise</a:t>
            </a: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≥ 1 </a:t>
            </a:r>
            <a:r>
              <a:rPr lang="en-US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yılın</a:t>
            </a: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üzerinde</a:t>
            </a: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uygulanmıştır</a:t>
            </a: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600" baseline="30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 err="1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Yalnızca</a:t>
            </a:r>
            <a:r>
              <a:rPr lang="en-US" sz="1800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​</a:t>
            </a:r>
            <a:r>
              <a:rPr lang="en-US" sz="1800" b="1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12% </a:t>
            </a:r>
            <a:r>
              <a:rPr lang="en-US" sz="1800" dirty="0" err="1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hastada</a:t>
            </a:r>
            <a:r>
              <a:rPr lang="en-US" sz="1800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çeşitli</a:t>
            </a:r>
            <a:r>
              <a:rPr lang="en-US" sz="1800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advers</a:t>
            </a:r>
            <a:r>
              <a:rPr lang="en-US" sz="1800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etkiler</a:t>
            </a:r>
            <a:r>
              <a:rPr lang="en-US" sz="1800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sebebiyle</a:t>
            </a:r>
            <a:r>
              <a:rPr lang="en-US" sz="1800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doz</a:t>
            </a:r>
            <a:r>
              <a:rPr lang="en-US" sz="1800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azaltımına</a:t>
            </a:r>
            <a:r>
              <a:rPr lang="en-US" sz="1800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gidilmiştir</a:t>
            </a: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11DEAEC-4532-4E72-9E9B-3054DE577C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1. BELEODAQ® [Prescribing Information], </a:t>
            </a:r>
            <a:r>
              <a:rPr lang="en-US" dirty="0" err="1"/>
              <a:t>Acrotech</a:t>
            </a:r>
            <a:r>
              <a:rPr lang="en-US" dirty="0"/>
              <a:t> Biopharma, LLC. January 2020. 2. O’Connor OA, et al. </a:t>
            </a:r>
            <a:r>
              <a:rPr lang="en-US" i="1" dirty="0"/>
              <a:t>J </a:t>
            </a:r>
            <a:r>
              <a:rPr lang="en-US" i="1" dirty="0" err="1"/>
              <a:t>Clin</a:t>
            </a:r>
            <a:r>
              <a:rPr lang="en-US" i="1" dirty="0"/>
              <a:t> </a:t>
            </a:r>
            <a:r>
              <a:rPr lang="en-US" i="1" dirty="0" err="1"/>
              <a:t>Oncol</a:t>
            </a:r>
            <a:r>
              <a:rPr lang="en-US" dirty="0"/>
              <a:t>. 2015;33(23):2492-2499. 3. Savage KJ, et al. </a:t>
            </a:r>
            <a:r>
              <a:rPr lang="en-US" i="1" dirty="0"/>
              <a:t>Blood</a:t>
            </a:r>
            <a:r>
              <a:rPr lang="en-US" dirty="0"/>
              <a:t>. 2014:124 (21): 3075.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5B67D10-215D-4372-915D-3FDC22FEB8BB}"/>
              </a:ext>
            </a:extLst>
          </p:cNvPr>
          <p:cNvSpPr/>
          <p:nvPr/>
        </p:nvSpPr>
        <p:spPr>
          <a:xfrm>
            <a:off x="2792870" y="2959570"/>
            <a:ext cx="5497988" cy="1226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37157" indent="-137157">
              <a:spcAft>
                <a:spcPts val="100"/>
              </a:spcAft>
              <a:buFont typeface="Arial" panose="020B0604020202020204" pitchFamily="34" charset="0"/>
              <a:buChar char="•"/>
            </a:pPr>
            <a:endParaRPr lang="en-US" sz="1200" u="sng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CF4FE0FF-CE0D-F048-95F6-7D35B2495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861" y="1516565"/>
            <a:ext cx="2731249" cy="2563541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D9B1656A-6A5B-3C4D-989E-750D3E6F82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088" y="2364724"/>
            <a:ext cx="1362840" cy="605707"/>
          </a:xfrm>
          <a:prstGeom prst="rect">
            <a:avLst/>
          </a:prstGeom>
        </p:spPr>
      </p:pic>
      <p:pic>
        <p:nvPicPr>
          <p:cNvPr id="13" name="Resim 12" descr="metin, küçük resim içeren bir resim&#10;&#10;Açıklama otomatik olarak oluşturuldu">
            <a:extLst>
              <a:ext uri="{FF2B5EF4-FFF2-40B4-BE49-F238E27FC236}">
                <a16:creationId xmlns:a16="http://schemas.microsoft.com/office/drawing/2014/main" id="{B4FA2BCE-9694-1F41-BCAC-8A82DCCABE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880" y="1837737"/>
            <a:ext cx="11557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023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ular Callout 8">
            <a:extLst>
              <a:ext uri="{FF2B5EF4-FFF2-40B4-BE49-F238E27FC236}">
                <a16:creationId xmlns:a16="http://schemas.microsoft.com/office/drawing/2014/main" id="{765006AB-3D61-4E2B-AC44-EFE5EED9C4C4}"/>
              </a:ext>
            </a:extLst>
          </p:cNvPr>
          <p:cNvSpPr/>
          <p:nvPr/>
        </p:nvSpPr>
        <p:spPr>
          <a:xfrm>
            <a:off x="2336160" y="4285264"/>
            <a:ext cx="9409914" cy="2124469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7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BELİNOSTAT TR </a:t>
            </a:r>
            <a:r>
              <a:rPr lang="en-US" b="1" dirty="0" err="1">
                <a:solidFill>
                  <a:schemeClr val="accent1"/>
                </a:solidFill>
              </a:rPr>
              <a:t>Verisi</a:t>
            </a:r>
            <a:r>
              <a:rPr lang="en-US" b="1" dirty="0">
                <a:solidFill>
                  <a:schemeClr val="accent1"/>
                </a:solidFill>
              </a:rPr>
              <a:t>: Çok </a:t>
            </a:r>
            <a:r>
              <a:rPr lang="en-US" b="1" dirty="0" err="1">
                <a:solidFill>
                  <a:schemeClr val="accent1"/>
                </a:solidFill>
              </a:rPr>
              <a:t>merkezli</a:t>
            </a:r>
            <a:r>
              <a:rPr lang="en-US" b="1" dirty="0">
                <a:solidFill>
                  <a:schemeClr val="accent1"/>
                </a:solidFill>
              </a:rPr>
              <a:t>, </a:t>
            </a:r>
            <a:r>
              <a:rPr lang="en-US" b="1" dirty="0" err="1">
                <a:solidFill>
                  <a:schemeClr val="accent1"/>
                </a:solidFill>
              </a:rPr>
              <a:t>retrospektif</a:t>
            </a:r>
            <a:r>
              <a:rPr lang="en-US" b="1" dirty="0">
                <a:solidFill>
                  <a:schemeClr val="accent1"/>
                </a:solidFill>
              </a:rPr>
              <a:t>, </a:t>
            </a:r>
            <a:r>
              <a:rPr lang="en-US" b="1" dirty="0" err="1">
                <a:solidFill>
                  <a:schemeClr val="accent1"/>
                </a:solidFill>
              </a:rPr>
              <a:t>tek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kollu</a:t>
            </a:r>
            <a:r>
              <a:rPr lang="en-US" b="1" dirty="0">
                <a:solidFill>
                  <a:schemeClr val="accent1"/>
                </a:solidFill>
              </a:rPr>
              <a:t>, </a:t>
            </a:r>
            <a:r>
              <a:rPr lang="en-US" b="1" dirty="0" err="1">
                <a:solidFill>
                  <a:schemeClr val="accent1"/>
                </a:solidFill>
              </a:rPr>
              <a:t>gerçek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yaşam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verisi</a:t>
            </a:r>
            <a:r>
              <a:rPr lang="en-US" b="1" dirty="0">
                <a:solidFill>
                  <a:schemeClr val="accent1"/>
                </a:solidFill>
              </a:rPr>
              <a:t>.</a:t>
            </a:r>
          </a:p>
          <a:p>
            <a:pPr marL="1376363" indent="-227013">
              <a:spcBef>
                <a:spcPts val="1200"/>
              </a:spcBef>
              <a:buClr>
                <a:srgbClr val="FF651D"/>
              </a:buClr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rgbClr val="002060"/>
                </a:solidFill>
                <a:cs typeface="Arial" panose="020B0604020202020204" pitchFamily="34" charset="0"/>
              </a:rPr>
              <a:t>Türkiye’de</a:t>
            </a:r>
            <a:r>
              <a:rPr lang="en-US" sz="1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002060"/>
                </a:solidFill>
                <a:cs typeface="Arial" panose="020B0604020202020204" pitchFamily="34" charset="0"/>
              </a:rPr>
              <a:t>BELİNOSTAT</a:t>
            </a:r>
            <a:r>
              <a:rPr lang="en-US" sz="1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cs typeface="Arial" panose="020B0604020202020204" pitchFamily="34" charset="0"/>
              </a:rPr>
              <a:t>tedavisine</a:t>
            </a:r>
            <a:r>
              <a:rPr lang="en-US" sz="1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cs typeface="Arial" panose="020B0604020202020204" pitchFamily="34" charset="0"/>
              </a:rPr>
              <a:t>ulaşan</a:t>
            </a:r>
            <a:r>
              <a:rPr lang="en-US" sz="1200" dirty="0">
                <a:solidFill>
                  <a:srgbClr val="002060"/>
                </a:solidFill>
                <a:cs typeface="Arial" panose="020B0604020202020204" pitchFamily="34" charset="0"/>
              </a:rPr>
              <a:t> ilk 5 </a:t>
            </a:r>
            <a:r>
              <a:rPr lang="en-US" sz="1200" dirty="0" err="1">
                <a:solidFill>
                  <a:srgbClr val="002060"/>
                </a:solidFill>
                <a:cs typeface="Arial" panose="020B0604020202020204" pitchFamily="34" charset="0"/>
              </a:rPr>
              <a:t>merkezden</a:t>
            </a:r>
            <a:r>
              <a:rPr lang="en-US" sz="1200" dirty="0">
                <a:solidFill>
                  <a:srgbClr val="002060"/>
                </a:solidFill>
                <a:cs typeface="Arial" panose="020B0604020202020204" pitchFamily="34" charset="0"/>
              </a:rPr>
              <a:t> 10 </a:t>
            </a:r>
            <a:r>
              <a:rPr lang="en-US" sz="1200" dirty="0" err="1">
                <a:solidFill>
                  <a:srgbClr val="002060"/>
                </a:solidFill>
                <a:cs typeface="Arial" panose="020B0604020202020204" pitchFamily="34" charset="0"/>
              </a:rPr>
              <a:t>hastanın</a:t>
            </a:r>
            <a:r>
              <a:rPr lang="en-US" sz="1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cs typeface="Arial" panose="020B0604020202020204" pitchFamily="34" charset="0"/>
              </a:rPr>
              <a:t>değerlendirildiği</a:t>
            </a:r>
            <a:r>
              <a:rPr lang="en-US" sz="1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cs typeface="Arial" panose="020B0604020202020204" pitchFamily="34" charset="0"/>
              </a:rPr>
              <a:t>çalışma</a:t>
            </a:r>
            <a:r>
              <a:rPr lang="en-US" sz="1200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</a:p>
          <a:p>
            <a:pPr marL="1376363" indent="-227013">
              <a:spcBef>
                <a:spcPts val="1200"/>
              </a:spcBef>
              <a:buClr>
                <a:srgbClr val="FF651D"/>
              </a:buClr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rgbClr val="002060"/>
                </a:solidFill>
                <a:cs typeface="Arial" panose="020B0604020202020204" pitchFamily="34" charset="0"/>
              </a:rPr>
              <a:t>Medyan</a:t>
            </a:r>
            <a:r>
              <a:rPr lang="en-US" sz="1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cs typeface="Arial" panose="020B0604020202020204" pitchFamily="34" charset="0"/>
              </a:rPr>
              <a:t>yaşı</a:t>
            </a:r>
            <a:r>
              <a:rPr lang="en-US" sz="1200" dirty="0">
                <a:solidFill>
                  <a:srgbClr val="002060"/>
                </a:solidFill>
                <a:cs typeface="Arial" panose="020B0604020202020204" pitchFamily="34" charset="0"/>
              </a:rPr>
              <a:t> 49 </a:t>
            </a:r>
            <a:r>
              <a:rPr lang="en-US" sz="1200" dirty="0" err="1">
                <a:solidFill>
                  <a:srgbClr val="002060"/>
                </a:solidFill>
                <a:cs typeface="Arial" panose="020B0604020202020204" pitchFamily="34" charset="0"/>
              </a:rPr>
              <a:t>olan</a:t>
            </a:r>
            <a:r>
              <a:rPr lang="en-US" sz="1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cs typeface="Arial" panose="020B0604020202020204" pitchFamily="34" charset="0"/>
              </a:rPr>
              <a:t>ve</a:t>
            </a:r>
            <a:r>
              <a:rPr lang="en-US" sz="1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cs typeface="Arial" panose="020B0604020202020204" pitchFamily="34" charset="0"/>
              </a:rPr>
              <a:t>meydan</a:t>
            </a:r>
            <a:r>
              <a:rPr lang="en-US" sz="1200" dirty="0">
                <a:solidFill>
                  <a:srgbClr val="002060"/>
                </a:solidFill>
                <a:cs typeface="Arial" panose="020B0604020202020204" pitchFamily="34" charset="0"/>
              </a:rPr>
              <a:t> 5 </a:t>
            </a:r>
            <a:r>
              <a:rPr lang="en-US" sz="1200" dirty="0" err="1">
                <a:solidFill>
                  <a:srgbClr val="002060"/>
                </a:solidFill>
                <a:cs typeface="Arial" panose="020B0604020202020204" pitchFamily="34" charset="0"/>
              </a:rPr>
              <a:t>sistemik</a:t>
            </a:r>
            <a:r>
              <a:rPr lang="en-US" sz="1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cs typeface="Arial" panose="020B0604020202020204" pitchFamily="34" charset="0"/>
              </a:rPr>
              <a:t>tedavi</a:t>
            </a:r>
            <a:r>
              <a:rPr lang="en-US" sz="1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cs typeface="Arial" panose="020B0604020202020204" pitchFamily="34" charset="0"/>
              </a:rPr>
              <a:t>alan</a:t>
            </a:r>
            <a:r>
              <a:rPr lang="en-US" sz="1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cs typeface="Arial" panose="020B0604020202020204" pitchFamily="34" charset="0"/>
              </a:rPr>
              <a:t>hastalar</a:t>
            </a:r>
            <a:r>
              <a:rPr lang="en-US" sz="1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cs typeface="Arial" panose="020B0604020202020204" pitchFamily="34" charset="0"/>
              </a:rPr>
              <a:t>değerlendirilmiştir</a:t>
            </a:r>
            <a:r>
              <a:rPr lang="en-US" sz="1200" dirty="0">
                <a:solidFill>
                  <a:srgbClr val="002060"/>
                </a:solidFill>
                <a:cs typeface="Arial" panose="020B0604020202020204" pitchFamily="34" charset="0"/>
              </a:rPr>
              <a:t>. </a:t>
            </a:r>
          </a:p>
          <a:p>
            <a:pPr marL="1376363" indent="-227013">
              <a:spcBef>
                <a:spcPts val="1200"/>
              </a:spcBef>
              <a:buClr>
                <a:srgbClr val="FF651D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060"/>
                </a:solidFill>
                <a:cs typeface="Arial" panose="020B0604020202020204" pitchFamily="34" charset="0"/>
              </a:rPr>
              <a:t>Hastaların </a:t>
            </a:r>
            <a:r>
              <a:rPr lang="en-US" sz="1200" b="1" dirty="0">
                <a:solidFill>
                  <a:srgbClr val="002060"/>
                </a:solidFill>
                <a:cs typeface="Arial" panose="020B0604020202020204" pitchFamily="34" charset="0"/>
              </a:rPr>
              <a:t>Genel </a:t>
            </a:r>
            <a:r>
              <a:rPr lang="en-US" sz="1200" b="1" dirty="0" err="1">
                <a:solidFill>
                  <a:srgbClr val="002060"/>
                </a:solidFill>
                <a:cs typeface="Arial" panose="020B0604020202020204" pitchFamily="34" charset="0"/>
              </a:rPr>
              <a:t>Yanıt</a:t>
            </a:r>
            <a:r>
              <a:rPr lang="en-US" sz="1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cs typeface="Arial" panose="020B0604020202020204" pitchFamily="34" charset="0"/>
              </a:rPr>
              <a:t>Oranı</a:t>
            </a:r>
            <a:r>
              <a:rPr lang="en-US" sz="1200" b="1" dirty="0">
                <a:solidFill>
                  <a:srgbClr val="002060"/>
                </a:solidFill>
                <a:cs typeface="Arial" panose="020B0604020202020204" pitchFamily="34" charset="0"/>
              </a:rPr>
              <a:t>(ORR) %55’</a:t>
            </a:r>
            <a:r>
              <a:rPr lang="en-US" sz="1200" dirty="0">
                <a:solidFill>
                  <a:srgbClr val="002060"/>
                </a:solidFill>
                <a:cs typeface="Arial" panose="020B0604020202020204" pitchFamily="34" charset="0"/>
              </a:rPr>
              <a:t>dir. </a:t>
            </a:r>
            <a:endParaRPr lang="tr-TR" sz="12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1376363" indent="-227013">
              <a:spcBef>
                <a:spcPts val="1200"/>
              </a:spcBef>
              <a:buClr>
                <a:srgbClr val="FF651D"/>
              </a:buClr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rgbClr val="002060"/>
                </a:solidFill>
                <a:cs typeface="Arial" panose="020B0604020202020204" pitchFamily="34" charset="0"/>
              </a:rPr>
              <a:t>Sadece</a:t>
            </a:r>
            <a:r>
              <a:rPr lang="en-US" sz="1200" dirty="0">
                <a:solidFill>
                  <a:srgbClr val="002060"/>
                </a:solidFill>
                <a:cs typeface="Arial" panose="020B0604020202020204" pitchFamily="34" charset="0"/>
              </a:rPr>
              <a:t> 1 </a:t>
            </a:r>
            <a:r>
              <a:rPr lang="en-US" sz="1200" dirty="0" err="1">
                <a:solidFill>
                  <a:srgbClr val="002060"/>
                </a:solidFill>
                <a:cs typeface="Arial" panose="020B0604020202020204" pitchFamily="34" charset="0"/>
              </a:rPr>
              <a:t>hastada</a:t>
            </a:r>
            <a:r>
              <a:rPr lang="en-US" sz="1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cs typeface="Arial" panose="020B0604020202020204" pitchFamily="34" charset="0"/>
              </a:rPr>
              <a:t>ciddi</a:t>
            </a:r>
            <a:r>
              <a:rPr lang="en-US" sz="1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cs typeface="Arial" panose="020B0604020202020204" pitchFamily="34" charset="0"/>
              </a:rPr>
              <a:t>nötropeni</a:t>
            </a:r>
            <a:r>
              <a:rPr lang="en-US" sz="1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cs typeface="Arial" panose="020B0604020202020204" pitchFamily="34" charset="0"/>
              </a:rPr>
              <a:t>görülmüştür</a:t>
            </a:r>
            <a:r>
              <a:rPr lang="en-US" sz="1200" dirty="0">
                <a:solidFill>
                  <a:srgbClr val="002060"/>
                </a:solidFill>
                <a:cs typeface="Arial" panose="020B0604020202020204" pitchFamily="34" charset="0"/>
              </a:rPr>
              <a:t>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1C5F41-4481-A945-ADBE-8B5602145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BELİNOSTAT: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Türkiye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Gerçek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Yaşam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Verisi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4368424-23DE-B74C-B1FC-AC8B25F58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88" y="1338116"/>
            <a:ext cx="7469350" cy="2769738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6CAE3B44-38AA-0D42-B734-B0A99745A990}"/>
              </a:ext>
            </a:extLst>
          </p:cNvPr>
          <p:cNvSpPr txBox="1">
            <a:spLocks/>
          </p:cNvSpPr>
          <p:nvPr/>
        </p:nvSpPr>
        <p:spPr>
          <a:xfrm>
            <a:off x="762472" y="6587144"/>
            <a:ext cx="9409914" cy="19553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2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28600" algn="l" defTabSz="914400" rtl="0" eaLnBrk="1" latinLnBrk="0" hangingPunct="1">
              <a:lnSpc>
                <a:spcPct val="95000"/>
              </a:lnSpc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388" indent="-2286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1413" indent="-2286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/>
              <a:t>Akdeniz, A. , Keklik Karadağ, F. , Atalay, F. , Deveci, B. , Miskioğlu, M. , Aytan, P. , Saydam, G. "Periferik T cell Lenfomalı Hastalarda Belinostat Deneyimi; Çok Merkezli Gerçek Yaşam Verisi, Türkiye" . Osmangazi Tıp Dergisi 00 (2021 ).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24168840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E39FF54-CB07-361C-2EB3-DA23E42CA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7030A0"/>
                </a:solidFill>
              </a:rPr>
              <a:t>Anti-</a:t>
            </a:r>
            <a:r>
              <a:rPr lang="tr-TR" b="1" dirty="0" err="1">
                <a:solidFill>
                  <a:srgbClr val="7030A0"/>
                </a:solidFill>
              </a:rPr>
              <a:t>folat</a:t>
            </a:r>
            <a:r>
              <a:rPr lang="tr-TR" b="1" dirty="0">
                <a:solidFill>
                  <a:srgbClr val="7030A0"/>
                </a:solidFill>
              </a:rPr>
              <a:t> tedaviler (</a:t>
            </a:r>
            <a:r>
              <a:rPr lang="tr-TR" b="1" dirty="0" err="1">
                <a:solidFill>
                  <a:srgbClr val="7030A0"/>
                </a:solidFill>
              </a:rPr>
              <a:t>Pralatrexat</a:t>
            </a:r>
            <a:r>
              <a:rPr lang="tr-TR" b="1" dirty="0">
                <a:solidFill>
                  <a:srgbClr val="7030A0"/>
                </a:solidFill>
              </a:rPr>
              <a:t>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16B2813-7356-A6D2-BAAF-E4A06DFE7C0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b="1" dirty="0" err="1"/>
              <a:t>Pralatrexat</a:t>
            </a:r>
            <a:r>
              <a:rPr lang="tr-TR" dirty="0"/>
              <a:t>, </a:t>
            </a:r>
          </a:p>
          <a:p>
            <a:pPr marL="0" indent="0">
              <a:buNone/>
            </a:pPr>
            <a:r>
              <a:rPr lang="tr-TR" dirty="0" err="1"/>
              <a:t>metotreksata</a:t>
            </a:r>
            <a:r>
              <a:rPr lang="tr-TR" dirty="0"/>
              <a:t> göre daha potent bir anti-</a:t>
            </a:r>
            <a:r>
              <a:rPr lang="tr-TR" dirty="0" err="1"/>
              <a:t>folat</a:t>
            </a:r>
            <a:endParaRPr lang="tr-TR" dirty="0"/>
          </a:p>
          <a:p>
            <a:r>
              <a:rPr lang="tr-TR" dirty="0"/>
              <a:t>Selektif, tümör hücrelerindeki </a:t>
            </a:r>
            <a:r>
              <a:rPr lang="tr-TR" dirty="0" err="1"/>
              <a:t>folat</a:t>
            </a:r>
            <a:r>
              <a:rPr lang="tr-TR" dirty="0"/>
              <a:t> taşıyıcılara karşı güçlü </a:t>
            </a:r>
            <a:r>
              <a:rPr lang="tr-TR" dirty="0" err="1"/>
              <a:t>affinitesi</a:t>
            </a:r>
            <a:r>
              <a:rPr lang="tr-TR" dirty="0"/>
              <a:t> var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r/r PTHL için ilk onaylanan ilaç (PROPEL)</a:t>
            </a:r>
          </a:p>
          <a:p>
            <a:endParaRPr lang="tr-TR" dirty="0"/>
          </a:p>
          <a:p>
            <a:r>
              <a:rPr lang="tr-TR" dirty="0"/>
              <a:t>Faz 2 çalışma,  ORR %30</a:t>
            </a:r>
          </a:p>
          <a:p>
            <a:r>
              <a:rPr lang="tr-TR" dirty="0"/>
              <a:t>Diğer sitotoksik ilaçlarla çapraz DİRENÇ!!!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Yan etki: </a:t>
            </a:r>
          </a:p>
          <a:p>
            <a:pPr marL="0" indent="0">
              <a:buNone/>
            </a:pPr>
            <a:r>
              <a:rPr lang="tr-TR" dirty="0"/>
              <a:t>trombositopeni , </a:t>
            </a:r>
            <a:r>
              <a:rPr lang="tr-TR" dirty="0" err="1"/>
              <a:t>mukozit</a:t>
            </a:r>
            <a:r>
              <a:rPr lang="tr-TR" dirty="0"/>
              <a:t>, nötropeni, anemi</a:t>
            </a:r>
          </a:p>
        </p:txBody>
      </p:sp>
      <p:pic>
        <p:nvPicPr>
          <p:cNvPr id="51" name="İçerik Yer Tutucusu 50">
            <a:extLst>
              <a:ext uri="{FF2B5EF4-FFF2-40B4-BE49-F238E27FC236}">
                <a16:creationId xmlns:a16="http://schemas.microsoft.com/office/drawing/2014/main" id="{C4261818-3D08-CE4A-8765-8ECD28ECD3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76611"/>
            <a:ext cx="5181600" cy="3049315"/>
          </a:xfrm>
          <a:prstGeom prst="rect">
            <a:avLst/>
          </a:prstGeom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10069789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76B6CACA-2118-7240-BBE9-883E1211F370}"/>
              </a:ext>
            </a:extLst>
          </p:cNvPr>
          <p:cNvSpPr/>
          <p:nvPr/>
        </p:nvSpPr>
        <p:spPr>
          <a:xfrm>
            <a:off x="467640" y="257307"/>
            <a:ext cx="782292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4205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PROPEL: PRALATREKSAT Temel Çalışması</a:t>
            </a:r>
            <a:endParaRPr lang="tr-TR" sz="2400" dirty="0">
              <a:solidFill>
                <a:srgbClr val="42059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E4C649E-2236-C447-954B-B0394F461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314" y="1117237"/>
            <a:ext cx="7245350" cy="2467217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8" name="Dikdörtgen 7">
            <a:extLst>
              <a:ext uri="{FF2B5EF4-FFF2-40B4-BE49-F238E27FC236}">
                <a16:creationId xmlns:a16="http://schemas.microsoft.com/office/drawing/2014/main" id="{C17CA661-FB1A-2D48-B638-A01FD287B475}"/>
              </a:ext>
            </a:extLst>
          </p:cNvPr>
          <p:cNvSpPr/>
          <p:nvPr/>
        </p:nvSpPr>
        <p:spPr>
          <a:xfrm>
            <a:off x="560439" y="6331228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 </a:t>
            </a:r>
            <a:r>
              <a:rPr kumimoji="0" lang="tr-TR" sz="8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Clin</a:t>
            </a:r>
            <a:r>
              <a:rPr kumimoji="0" lang="tr-TR" sz="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8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Oncol</a:t>
            </a:r>
            <a:r>
              <a:rPr kumimoji="0" lang="tr-TR" sz="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 2011 Mar 20;29(9):1182-9.</a:t>
            </a:r>
          </a:p>
        </p:txBody>
      </p:sp>
      <p:sp>
        <p:nvSpPr>
          <p:cNvPr id="4" name="Rectangular Callout 8">
            <a:extLst>
              <a:ext uri="{FF2B5EF4-FFF2-40B4-BE49-F238E27FC236}">
                <a16:creationId xmlns:a16="http://schemas.microsoft.com/office/drawing/2014/main" id="{2B1C9466-0D98-813E-F632-C52F6BD70DF1}"/>
              </a:ext>
            </a:extLst>
          </p:cNvPr>
          <p:cNvSpPr/>
          <p:nvPr/>
        </p:nvSpPr>
        <p:spPr>
          <a:xfrm>
            <a:off x="931504" y="3775892"/>
            <a:ext cx="10798533" cy="23638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PROPEL Çalışması: </a:t>
            </a:r>
            <a:r>
              <a:rPr lang="tr-TR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İlk geniş, uluslararası, çok merkezli, </a:t>
            </a:r>
            <a:r>
              <a:rPr lang="tr-TR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prospektif</a:t>
            </a:r>
            <a:r>
              <a:rPr lang="tr-TR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tek kollu ve  açık etiketli Faz-2 çalışması.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dirty="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PRALATREKSAT, 7 haftalık </a:t>
            </a:r>
            <a:r>
              <a:rPr lang="tr-TR" dirty="0" err="1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sikluslarla</a:t>
            </a:r>
            <a:r>
              <a:rPr lang="tr-TR" dirty="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ve 6 hafta boyunca 30 mg/m</a:t>
            </a:r>
            <a:r>
              <a:rPr lang="tr-TR" baseline="30000" dirty="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tr-TR" dirty="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/hafta dozuyla uygulanmıştır.</a:t>
            </a:r>
          </a:p>
        </p:txBody>
      </p:sp>
    </p:spTree>
    <p:extLst>
      <p:ext uri="{BB962C8B-B14F-4D97-AF65-F5344CB8AC3E}">
        <p14:creationId xmlns:p14="http://schemas.microsoft.com/office/powerpoint/2010/main" val="14570068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C82DEFB3-0B29-704F-BD56-6CF44E9520BA}"/>
              </a:ext>
            </a:extLst>
          </p:cNvPr>
          <p:cNvSpPr txBox="1"/>
          <p:nvPr/>
        </p:nvSpPr>
        <p:spPr>
          <a:xfrm>
            <a:off x="6657829" y="2378921"/>
            <a:ext cx="5013996" cy="1754326"/>
          </a:xfrm>
          <a:prstGeom prst="rect">
            <a:avLst/>
          </a:prstGeom>
          <a:solidFill>
            <a:srgbClr val="548234"/>
          </a:solidFill>
        </p:spPr>
        <p:txBody>
          <a:bodyPr wrap="square" rtlCol="0">
            <a:spAutoFit/>
          </a:bodyPr>
          <a:lstStyle/>
          <a:p>
            <a:pPr defTabSz="914172">
              <a:defRPr/>
            </a:pPr>
            <a:endParaRPr lang="tr-TR" b="1" dirty="0">
              <a:solidFill>
                <a:prstClr val="white"/>
              </a:solidFill>
              <a:latin typeface="Calibri"/>
            </a:endParaRPr>
          </a:p>
          <a:p>
            <a:pPr marL="342815" indent="-342815" defTabSz="914172">
              <a:buFont typeface="Arial" panose="020B0604020202020204" pitchFamily="34" charset="0"/>
              <a:buChar char="•"/>
              <a:defRPr/>
            </a:pPr>
            <a:endParaRPr lang="tr-TR" b="1" dirty="0">
              <a:solidFill>
                <a:prstClr val="white"/>
              </a:solidFill>
              <a:latin typeface="Calibri"/>
            </a:endParaRPr>
          </a:p>
          <a:p>
            <a:pPr marL="342815" indent="-342815" defTabSz="914172">
              <a:buFont typeface="Arial" panose="020B0604020202020204" pitchFamily="34" charset="0"/>
              <a:buChar char="•"/>
              <a:defRPr/>
            </a:pPr>
            <a:r>
              <a:rPr lang="tr-TR" b="1" dirty="0">
                <a:solidFill>
                  <a:prstClr val="white"/>
                </a:solidFill>
                <a:latin typeface="Calibri"/>
              </a:rPr>
              <a:t>Çalışmaya katılan </a:t>
            </a:r>
            <a:r>
              <a:rPr lang="tr-TR" b="1" dirty="0" err="1">
                <a:solidFill>
                  <a:prstClr val="white"/>
                </a:solidFill>
                <a:latin typeface="Calibri" panose="020F0502020204030204"/>
              </a:rPr>
              <a:t>hastalarıın</a:t>
            </a:r>
            <a:r>
              <a:rPr lang="tr-TR" b="1" dirty="0">
                <a:solidFill>
                  <a:prstClr val="white"/>
                </a:solidFill>
                <a:latin typeface="Calibri" panose="020F0502020204030204"/>
              </a:rPr>
              <a:t> %53’ü </a:t>
            </a:r>
            <a:r>
              <a:rPr lang="tr-TR" b="1" dirty="0" err="1">
                <a:solidFill>
                  <a:prstClr val="white"/>
                </a:solidFill>
                <a:latin typeface="Calibri" panose="020F0502020204030204"/>
              </a:rPr>
              <a:t>Periferik</a:t>
            </a:r>
            <a:r>
              <a:rPr lang="tr-TR" b="1" dirty="0">
                <a:solidFill>
                  <a:prstClr val="white"/>
                </a:solidFill>
                <a:latin typeface="Calibri" panose="020F0502020204030204"/>
              </a:rPr>
              <a:t> T Hücreli </a:t>
            </a:r>
            <a:r>
              <a:rPr lang="tr-TR" b="1" dirty="0" err="1">
                <a:solidFill>
                  <a:prstClr val="white"/>
                </a:solidFill>
                <a:latin typeface="Calibri" panose="020F0502020204030204"/>
              </a:rPr>
              <a:t>Lenfoma</a:t>
            </a:r>
            <a:r>
              <a:rPr lang="tr-TR" b="1" dirty="0">
                <a:solidFill>
                  <a:prstClr val="white"/>
                </a:solidFill>
                <a:latin typeface="Calibri" panose="020F0502020204030204"/>
              </a:rPr>
              <a:t>-Başka Şekilde Sınıflandırılmamış (PTHL-NOS) tanısı almıştır.</a:t>
            </a:r>
          </a:p>
          <a:p>
            <a:pPr marL="342815" indent="-342815" defTabSz="914172">
              <a:buFont typeface="Arial" panose="020B0604020202020204" pitchFamily="34" charset="0"/>
              <a:buChar char="•"/>
              <a:defRPr/>
            </a:pPr>
            <a:endParaRPr lang="tr-TR" b="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82DED5C-FC93-2B4A-96E5-D2D635884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76" y="1908576"/>
            <a:ext cx="5611938" cy="3721286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D7369CCD-FA26-BC41-A19C-9E5931214FDF}"/>
              </a:ext>
            </a:extLst>
          </p:cNvPr>
          <p:cNvSpPr/>
          <p:nvPr/>
        </p:nvSpPr>
        <p:spPr>
          <a:xfrm>
            <a:off x="-2423" y="6631076"/>
            <a:ext cx="6094413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172">
              <a:defRPr/>
            </a:pPr>
            <a:r>
              <a:rPr lang="tr-TR" sz="800" dirty="0">
                <a:solidFill>
                  <a:prstClr val="white"/>
                </a:solidFill>
                <a:latin typeface="Calibri" panose="020F0502020204030204"/>
              </a:rPr>
              <a:t>J </a:t>
            </a:r>
            <a:r>
              <a:rPr lang="tr-TR" sz="800" dirty="0" err="1">
                <a:solidFill>
                  <a:prstClr val="white"/>
                </a:solidFill>
                <a:latin typeface="Calibri" panose="020F0502020204030204"/>
              </a:rPr>
              <a:t>Clin</a:t>
            </a:r>
            <a:r>
              <a:rPr lang="tr-TR" sz="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tr-TR" sz="800" dirty="0" err="1">
                <a:solidFill>
                  <a:prstClr val="white"/>
                </a:solidFill>
                <a:latin typeface="Calibri" panose="020F0502020204030204"/>
              </a:rPr>
              <a:t>Oncol</a:t>
            </a:r>
            <a:r>
              <a:rPr lang="tr-TR" sz="800" dirty="0">
                <a:solidFill>
                  <a:prstClr val="white"/>
                </a:solidFill>
                <a:latin typeface="Calibri" panose="020F0502020204030204"/>
              </a:rPr>
              <a:t>. 2011 Mar 20;29(9):1182-9.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CA1C4F2B-F99A-D7FA-4EB7-C4228C4D5E10}"/>
              </a:ext>
            </a:extLst>
          </p:cNvPr>
          <p:cNvSpPr/>
          <p:nvPr/>
        </p:nvSpPr>
        <p:spPr>
          <a:xfrm>
            <a:off x="422398" y="368912"/>
            <a:ext cx="70925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72">
              <a:defRPr/>
            </a:pPr>
            <a:r>
              <a:rPr lang="tr-TR" sz="2400" b="1" dirty="0">
                <a:solidFill>
                  <a:srgbClr val="420598"/>
                </a:solidFill>
                <a:latin typeface="Calibri"/>
              </a:rPr>
              <a:t>PROPEL Çalışması: Hasta Karakteristikleri</a:t>
            </a:r>
          </a:p>
        </p:txBody>
      </p:sp>
    </p:spTree>
    <p:extLst>
      <p:ext uri="{BB962C8B-B14F-4D97-AF65-F5344CB8AC3E}">
        <p14:creationId xmlns:p14="http://schemas.microsoft.com/office/powerpoint/2010/main" val="9313581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ikdörtgen 15">
            <a:extLst>
              <a:ext uri="{FF2B5EF4-FFF2-40B4-BE49-F238E27FC236}">
                <a16:creationId xmlns:a16="http://schemas.microsoft.com/office/drawing/2014/main" id="{674684B4-CD1F-714E-922E-67AD2F98FD96}"/>
              </a:ext>
            </a:extLst>
          </p:cNvPr>
          <p:cNvSpPr/>
          <p:nvPr/>
        </p:nvSpPr>
        <p:spPr>
          <a:xfrm>
            <a:off x="-2423" y="6631076"/>
            <a:ext cx="6094413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172">
              <a:defRPr/>
            </a:pPr>
            <a:r>
              <a:rPr lang="tr-TR" sz="800" dirty="0">
                <a:solidFill>
                  <a:prstClr val="white"/>
                </a:solidFill>
                <a:latin typeface="Calibri" panose="020F0502020204030204"/>
              </a:rPr>
              <a:t>J </a:t>
            </a:r>
            <a:r>
              <a:rPr lang="tr-TR" sz="800" dirty="0" err="1">
                <a:solidFill>
                  <a:prstClr val="white"/>
                </a:solidFill>
                <a:latin typeface="Calibri" panose="020F0502020204030204"/>
              </a:rPr>
              <a:t>Clin</a:t>
            </a:r>
            <a:r>
              <a:rPr lang="tr-TR" sz="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tr-TR" sz="800" dirty="0" err="1">
                <a:solidFill>
                  <a:prstClr val="white"/>
                </a:solidFill>
                <a:latin typeface="Calibri" panose="020F0502020204030204"/>
              </a:rPr>
              <a:t>Oncol</a:t>
            </a:r>
            <a:r>
              <a:rPr lang="tr-TR" sz="800" dirty="0">
                <a:solidFill>
                  <a:prstClr val="white"/>
                </a:solidFill>
                <a:latin typeface="Calibri" panose="020F0502020204030204"/>
              </a:rPr>
              <a:t>. 2011 Mar 20;29(9):1182-9.</a:t>
            </a:r>
          </a:p>
        </p:txBody>
      </p:sp>
      <p:graphicFrame>
        <p:nvGraphicFramePr>
          <p:cNvPr id="19" name="Table Placeholder 6">
            <a:extLst>
              <a:ext uri="{FF2B5EF4-FFF2-40B4-BE49-F238E27FC236}">
                <a16:creationId xmlns:a16="http://schemas.microsoft.com/office/drawing/2014/main" id="{CD4B76A8-E8C0-0247-84D6-3CA6E3FF27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674367"/>
              </p:ext>
            </p:extLst>
          </p:nvPr>
        </p:nvGraphicFramePr>
        <p:xfrm>
          <a:off x="468460" y="1883522"/>
          <a:ext cx="6094413" cy="3489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624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Genel</a:t>
                      </a:r>
                      <a:r>
                        <a:rPr lang="en-US" sz="1400" baseline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Yanıt</a:t>
                      </a:r>
                      <a:r>
                        <a:rPr lang="en-US" sz="1400" baseline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(OR)</a:t>
                      </a:r>
                      <a:br>
                        <a:rPr lang="en-US" sz="1400" baseline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baseline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 ( CR+ PR+ </a:t>
                      </a:r>
                      <a:r>
                        <a:rPr lang="en-US" sz="1400" baseline="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CRu</a:t>
                      </a:r>
                      <a:r>
                        <a:rPr lang="en-US" sz="1400" baseline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45717" marR="45717" marT="22865" marB="22865" anchor="ctr">
                    <a:solidFill>
                      <a:srgbClr val="D883FF">
                        <a:alpha val="2235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Independent</a:t>
                      </a:r>
                      <a:r>
                        <a:rPr lang="en-US" sz="1400" baseline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Review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Committee Analysis (n = 109)</a:t>
                      </a:r>
                      <a:endParaRPr lang="en-US" sz="14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7" marR="45717" marT="22865" marB="22865" anchor="ctr">
                    <a:solidFill>
                      <a:srgbClr val="D883FF">
                        <a:alpha val="2235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8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Genel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Yanıt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Oranı</a:t>
                      </a:r>
                      <a:b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000" b="1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CR+PR+Cru</a:t>
                      </a:r>
                      <a:r>
                        <a:rPr lang="en-US" sz="1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7" marR="45717" marT="22865" marB="2286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29</a:t>
                      </a:r>
                      <a:b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 %10+%18+%1)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7" marR="45717" marT="22865" marB="2286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3828">
                <a:tc>
                  <a:txBody>
                    <a:bodyPr/>
                    <a:lstStyle/>
                    <a:p>
                      <a:pPr marL="22860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Medyan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Yanıt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Süresi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400" b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DoR</a:t>
                      </a:r>
                      <a:r>
                        <a:rPr lang="en-US" sz="14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 ay</a:t>
                      </a:r>
                    </a:p>
                  </a:txBody>
                  <a:tcPr marL="45717" marR="45717" marT="22865" marB="2286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10.1 ay</a:t>
                      </a:r>
                    </a:p>
                  </a:txBody>
                  <a:tcPr marL="45717" marR="45717" marT="22865" marB="2286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387695"/>
                  </a:ext>
                </a:extLst>
              </a:tr>
              <a:tr h="743828">
                <a:tc>
                  <a:txBody>
                    <a:bodyPr/>
                    <a:lstStyle/>
                    <a:p>
                      <a:pPr marL="22860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Progresyonsuz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Sağ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kalım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(PFS) </a:t>
                      </a:r>
                    </a:p>
                  </a:txBody>
                  <a:tcPr marL="45717" marR="45717" marT="22865" marB="2286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3.5 ay</a:t>
                      </a:r>
                    </a:p>
                  </a:txBody>
                  <a:tcPr marL="45717" marR="45717" marT="22865" marB="2286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164785"/>
                  </a:ext>
                </a:extLst>
              </a:tr>
              <a:tr h="743828">
                <a:tc>
                  <a:txBody>
                    <a:bodyPr/>
                    <a:lstStyle/>
                    <a:p>
                      <a:pPr marL="22860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Genel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Sağ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Kalım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(OS) </a:t>
                      </a:r>
                    </a:p>
                  </a:txBody>
                  <a:tcPr marL="45717" marR="45717" marT="22865" marB="2286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14.5 ay</a:t>
                      </a:r>
                    </a:p>
                  </a:txBody>
                  <a:tcPr marL="45717" marR="45717" marT="22865" marB="2286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572815"/>
                  </a:ext>
                </a:extLst>
              </a:tr>
            </a:tbl>
          </a:graphicData>
        </a:graphic>
      </p:graphicFrame>
      <p:sp>
        <p:nvSpPr>
          <p:cNvPr id="6" name="Dikdörtgen 5">
            <a:extLst>
              <a:ext uri="{FF2B5EF4-FFF2-40B4-BE49-F238E27FC236}">
                <a16:creationId xmlns:a16="http://schemas.microsoft.com/office/drawing/2014/main" id="{4B7BCDE1-5E06-7E01-0AA0-91151E12864C}"/>
              </a:ext>
            </a:extLst>
          </p:cNvPr>
          <p:cNvSpPr/>
          <p:nvPr/>
        </p:nvSpPr>
        <p:spPr>
          <a:xfrm>
            <a:off x="344383" y="366470"/>
            <a:ext cx="97028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72">
              <a:defRPr/>
            </a:pPr>
            <a:r>
              <a:rPr lang="tr-TR" sz="2400" b="1" dirty="0">
                <a:solidFill>
                  <a:srgbClr val="420598"/>
                </a:solidFill>
                <a:latin typeface="Calibri"/>
              </a:rPr>
              <a:t>Sonuçlar: Tedavi Yanıt Oranları ve Yanıt Süresi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3A18B0FF-F8A7-3CC7-F743-853B83896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1116" y="2865244"/>
            <a:ext cx="3860947" cy="2552916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245E087A-2F39-46B2-8836-486130F7886E}"/>
              </a:ext>
            </a:extLst>
          </p:cNvPr>
          <p:cNvSpPr txBox="1"/>
          <p:nvPr/>
        </p:nvSpPr>
        <p:spPr>
          <a:xfrm>
            <a:off x="7371615" y="2057209"/>
            <a:ext cx="4351926" cy="70519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7086" lvl="1" defTabSz="914172">
              <a:lnSpc>
                <a:spcPct val="150000"/>
              </a:lnSpc>
              <a:defRPr/>
            </a:pPr>
            <a:r>
              <a:rPr lang="tr-TR" sz="900" b="1" dirty="0">
                <a:latin typeface="Calibri" panose="020F0502020204030204"/>
              </a:rPr>
              <a:t>Tümör volümü değerlendirilen </a:t>
            </a:r>
            <a:r>
              <a:rPr lang="tr-TR" sz="1400" b="1" dirty="0">
                <a:solidFill>
                  <a:srgbClr val="FF0000"/>
                </a:solidFill>
                <a:latin typeface="Calibri" panose="020F0502020204030204"/>
              </a:rPr>
              <a:t>88 hastanın %76’sında (n=67) </a:t>
            </a:r>
            <a:r>
              <a:rPr lang="tr-TR" sz="1400" b="1" dirty="0">
                <a:solidFill>
                  <a:srgbClr val="7030A0"/>
                </a:solidFill>
                <a:latin typeface="Calibri" panose="020F0502020204030204"/>
              </a:rPr>
              <a:t>tümör volümünde azalma </a:t>
            </a:r>
            <a:r>
              <a:rPr lang="tr-TR" sz="1400" b="1" dirty="0">
                <a:latin typeface="Calibri" panose="020F0502020204030204"/>
              </a:rPr>
              <a:t>gözlemlenmiştir.</a:t>
            </a:r>
            <a:endParaRPr lang="tr-TR" sz="900" b="1" dirty="0">
              <a:latin typeface="Calibri" panose="020F0502020204030204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066495E4-60BE-F867-C8A8-9309C22B1EAE}"/>
              </a:ext>
            </a:extLst>
          </p:cNvPr>
          <p:cNvSpPr txBox="1"/>
          <p:nvPr/>
        </p:nvSpPr>
        <p:spPr>
          <a:xfrm>
            <a:off x="2681288" y="5418160"/>
            <a:ext cx="5727700" cy="48734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>
              <a:spcAft>
                <a:spcPts val="250"/>
              </a:spcAft>
            </a:pPr>
            <a:endParaRPr lang="tr-TR" dirty="0">
              <a:solidFill>
                <a:schemeClr val="bg1"/>
              </a:solidFill>
              <a:latin typeface="TitilliumText22L Lt" pitchFamily="50" charset="0"/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56786007-A599-4181-595E-B23103402004}"/>
              </a:ext>
            </a:extLst>
          </p:cNvPr>
          <p:cNvSpPr txBox="1"/>
          <p:nvPr/>
        </p:nvSpPr>
        <p:spPr>
          <a:xfrm>
            <a:off x="746389" y="5576073"/>
            <a:ext cx="10515674" cy="42351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7086" lvl="1" defTabSz="914172">
              <a:lnSpc>
                <a:spcPct val="150000"/>
              </a:lnSpc>
              <a:defRPr/>
            </a:pPr>
            <a:r>
              <a:rPr lang="tr-TR" sz="1600" b="1" dirty="0">
                <a:latin typeface="Calibri" panose="020F0502020204030204"/>
              </a:rPr>
              <a:t>Daha önce hiçbir tedaviye yanıt vermeyen </a:t>
            </a:r>
            <a:r>
              <a:rPr lang="tr-TR" sz="1600" b="1" dirty="0">
                <a:solidFill>
                  <a:srgbClr val="7030A0"/>
                </a:solidFill>
                <a:latin typeface="Calibri" panose="020F0502020204030204"/>
              </a:rPr>
              <a:t>26 hastanın 5’i FOLOTYN tedavisine yanıt vermiştir.</a:t>
            </a:r>
          </a:p>
        </p:txBody>
      </p:sp>
    </p:spTree>
    <p:extLst>
      <p:ext uri="{BB962C8B-B14F-4D97-AF65-F5344CB8AC3E}">
        <p14:creationId xmlns:p14="http://schemas.microsoft.com/office/powerpoint/2010/main" val="15560964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E8797E3F-0416-D3E5-17FE-A9E681DF0D9D}"/>
              </a:ext>
            </a:extLst>
          </p:cNvPr>
          <p:cNvSpPr txBox="1"/>
          <p:nvPr/>
        </p:nvSpPr>
        <p:spPr>
          <a:xfrm>
            <a:off x="426131" y="342900"/>
            <a:ext cx="10002157" cy="96338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>
              <a:spcAft>
                <a:spcPts val="250"/>
              </a:spcAft>
            </a:pPr>
            <a:r>
              <a:rPr lang="tr-TR" sz="2400" b="1" dirty="0">
                <a:solidFill>
                  <a:srgbClr val="4205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PROPEL Çalışması: Histolojik Alt Tiplerde Genel Yanıt Oranı (ORR) </a:t>
            </a:r>
          </a:p>
        </p:txBody>
      </p:sp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298E19E8-BE18-CC7A-16A3-E7687E53CC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742506"/>
              </p:ext>
            </p:extLst>
          </p:nvPr>
        </p:nvGraphicFramePr>
        <p:xfrm>
          <a:off x="410158" y="2356017"/>
          <a:ext cx="8908674" cy="23701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9558">
                  <a:extLst>
                    <a:ext uri="{9D8B030D-6E8A-4147-A177-3AD203B41FA5}">
                      <a16:colId xmlns:a16="http://schemas.microsoft.com/office/drawing/2014/main" val="4131373701"/>
                    </a:ext>
                  </a:extLst>
                </a:gridCol>
                <a:gridCol w="2969558">
                  <a:extLst>
                    <a:ext uri="{9D8B030D-6E8A-4147-A177-3AD203B41FA5}">
                      <a16:colId xmlns:a16="http://schemas.microsoft.com/office/drawing/2014/main" val="3442963723"/>
                    </a:ext>
                  </a:extLst>
                </a:gridCol>
                <a:gridCol w="2969558">
                  <a:extLst>
                    <a:ext uri="{9D8B030D-6E8A-4147-A177-3AD203B41FA5}">
                      <a16:colId xmlns:a16="http://schemas.microsoft.com/office/drawing/2014/main" val="2889152229"/>
                    </a:ext>
                  </a:extLst>
                </a:gridCol>
              </a:tblGrid>
              <a:tr h="336181">
                <a:tc>
                  <a:txBody>
                    <a:bodyPr/>
                    <a:lstStyle/>
                    <a:p>
                      <a:r>
                        <a:rPr lang="tr-T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Alt Tipler 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Genel Yanıt Oranı (ORR) % 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N=109</a:t>
                      </a: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2430990126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l"/>
                      <a:r>
                        <a:rPr lang="tr-TR" sz="1400" b="1" dirty="0">
                          <a:solidFill>
                            <a:srgbClr val="002060"/>
                          </a:solidFill>
                        </a:rPr>
                        <a:t>PTCL NOS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b="1" dirty="0">
                          <a:solidFill>
                            <a:srgbClr val="002060"/>
                          </a:solidFill>
                        </a:rPr>
                        <a:t> % 32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dirty="0">
                          <a:solidFill>
                            <a:srgbClr val="002060"/>
                          </a:solidFill>
                        </a:rPr>
                        <a:t>11/ 59</a:t>
                      </a: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501380642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l"/>
                      <a:r>
                        <a:rPr lang="tr-TR" sz="1400" b="1" dirty="0">
                          <a:solidFill>
                            <a:srgbClr val="002060"/>
                          </a:solidFill>
                        </a:rPr>
                        <a:t>ABHL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b="1" dirty="0">
                          <a:solidFill>
                            <a:srgbClr val="002060"/>
                          </a:solidFill>
                        </a:rPr>
                        <a:t>% 35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dirty="0">
                          <a:solidFill>
                            <a:srgbClr val="002060"/>
                          </a:solidFill>
                        </a:rPr>
                        <a:t>6/17</a:t>
                      </a: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3820912299"/>
                  </a:ext>
                </a:extLst>
              </a:tr>
              <a:tr h="420479">
                <a:tc>
                  <a:txBody>
                    <a:bodyPr/>
                    <a:lstStyle/>
                    <a:p>
                      <a:pPr algn="l"/>
                      <a:r>
                        <a:rPr lang="tr-TR" sz="1400" b="1" dirty="0">
                          <a:solidFill>
                            <a:srgbClr val="002060"/>
                          </a:solidFill>
                        </a:rPr>
                        <a:t>AITL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b="1" dirty="0">
                          <a:solidFill>
                            <a:srgbClr val="002060"/>
                          </a:solidFill>
                        </a:rPr>
                        <a:t>% 8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marL="0" marR="0" lvl="0" indent="0" algn="l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>
                          <a:solidFill>
                            <a:srgbClr val="002060"/>
                          </a:solidFill>
                        </a:rPr>
                        <a:t>1/13</a:t>
                      </a:r>
                    </a:p>
                    <a:p>
                      <a:pPr algn="l"/>
                      <a:endParaRPr lang="tr-TR" sz="1000" dirty="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1901955986"/>
                  </a:ext>
                </a:extLst>
              </a:tr>
              <a:tr h="912473">
                <a:tc>
                  <a:txBody>
                    <a:bodyPr/>
                    <a:lstStyle/>
                    <a:p>
                      <a:pPr algn="l"/>
                      <a:endParaRPr lang="tr-TR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algn="l"/>
                      <a:endParaRPr lang="tr-TR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algn="l"/>
                      <a:endParaRPr lang="tr-TR" sz="1000" dirty="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751814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28937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C485B7-7DDA-0CF3-0CE5-53FFA0EA9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588" y="1546052"/>
            <a:ext cx="10080625" cy="4565390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6C32D06D-095E-A806-4EE4-3805CF07DDB7}"/>
              </a:ext>
            </a:extLst>
          </p:cNvPr>
          <p:cNvSpPr txBox="1"/>
          <p:nvPr/>
        </p:nvSpPr>
        <p:spPr>
          <a:xfrm>
            <a:off x="420687" y="492559"/>
            <a:ext cx="6013567" cy="508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defTabSz="228600">
              <a:spcAft>
                <a:spcPts val="250"/>
              </a:spcAft>
            </a:pPr>
            <a:r>
              <a:rPr lang="tr-TR" sz="2400" b="1" dirty="0">
                <a:solidFill>
                  <a:srgbClr val="4205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PRALATREKSAT HAVUZLANMIŞ ANALİZ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364DAACC-DFB9-985F-F516-24BE254FB519}"/>
              </a:ext>
            </a:extLst>
          </p:cNvPr>
          <p:cNvSpPr txBox="1"/>
          <p:nvPr/>
        </p:nvSpPr>
        <p:spPr>
          <a:xfrm>
            <a:off x="5136195" y="6454016"/>
            <a:ext cx="23063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000" b="0" i="0" u="none" strike="noStrike" dirty="0">
                <a:solidFill>
                  <a:srgbClr val="5B616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Blood </a:t>
            </a:r>
            <a:r>
              <a:rPr lang="tr-TR" sz="1000" b="0" i="0" u="none" strike="noStrike" dirty="0" err="1">
                <a:solidFill>
                  <a:srgbClr val="5B616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Adv</a:t>
            </a:r>
            <a:r>
              <a:rPr lang="tr-TR" sz="1000" b="0" i="0" u="none" strike="noStrike" dirty="0">
                <a:solidFill>
                  <a:srgbClr val="0071B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  <a:r>
              <a:rPr lang="tr-TR" sz="10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2024</a:t>
            </a:r>
            <a:r>
              <a:rPr lang="tr-TR" sz="1000" b="0" i="0" u="none" strike="noStrike" dirty="0">
                <a:solidFill>
                  <a:srgbClr val="5B616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000" b="0" i="0" u="none" strike="noStrike" dirty="0" err="1">
                <a:solidFill>
                  <a:srgbClr val="5B616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Jun</a:t>
            </a:r>
            <a:r>
              <a:rPr lang="tr-TR" sz="1000" b="0" i="0" u="none" strike="noStrike" dirty="0">
                <a:solidFill>
                  <a:srgbClr val="5B616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11;8(11):2601-2611</a:t>
            </a:r>
            <a:endParaRPr lang="tr-TR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9368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8A634-79F6-5927-1876-F8B5738E2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70" y="339726"/>
            <a:ext cx="10512862" cy="676275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b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HAVUZLANMIŞ ANALİZ: SONUÇLAR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7CFE2-EC2B-6133-D004-D698018B83A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345548" y="1446484"/>
            <a:ext cx="5019675" cy="4202113"/>
          </a:xfrm>
          <a:solidFill>
            <a:schemeClr val="bg2">
              <a:lumMod val="85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r>
              <a:rPr lang="tr-TR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ORR: %40.7</a:t>
            </a:r>
          </a:p>
          <a:p>
            <a:pPr marL="0" indent="0">
              <a:buNone/>
            </a:pP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CR: %10</a:t>
            </a:r>
          </a:p>
          <a:p>
            <a:pPr marL="0" indent="0">
              <a:buNone/>
            </a:pPr>
            <a:r>
              <a:rPr lang="tr-TR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Cru</a:t>
            </a: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% 3.6</a:t>
            </a:r>
          </a:p>
          <a:p>
            <a:pPr marL="0" indent="0">
              <a:buNone/>
            </a:pP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PR: %27.1</a:t>
            </a:r>
          </a:p>
          <a:p>
            <a:pPr marL="0" indent="0">
              <a:buNone/>
            </a:pPr>
            <a:r>
              <a:rPr lang="tr-TR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mDoR</a:t>
            </a: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9.1 ay</a:t>
            </a:r>
          </a:p>
          <a:p>
            <a:pPr marL="0" indent="0">
              <a:buNone/>
            </a:pP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OS: 16.3 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26F9C1-1854-6658-4944-0599952CA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72" y="1331943"/>
            <a:ext cx="5528929" cy="440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4647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E372AC-133C-FC76-B6C3-ACB9D49AC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3F022EE1-55EB-EA1C-BEC2-73DF4ADCADF0}"/>
              </a:ext>
            </a:extLst>
          </p:cNvPr>
          <p:cNvSpPr/>
          <p:nvPr/>
        </p:nvSpPr>
        <p:spPr>
          <a:xfrm>
            <a:off x="474522" y="298729"/>
            <a:ext cx="880663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500" b="1" i="0" u="none" strike="noStrike" kern="1200" cap="none" spc="0" normalizeH="0" baseline="0" noProof="0" dirty="0">
                <a:ln>
                  <a:noFill/>
                </a:ln>
                <a:solidFill>
                  <a:srgbClr val="42059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PRALATREKSAT: Türkiye Verisi</a:t>
            </a:r>
            <a:endParaRPr kumimoji="0" lang="tr-TR" sz="2500" b="0" i="0" u="none" strike="noStrike" kern="1200" cap="none" spc="0" normalizeH="0" baseline="0" noProof="0" dirty="0">
              <a:ln>
                <a:noFill/>
              </a:ln>
              <a:solidFill>
                <a:srgbClr val="42059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8" name="Resim 7" descr="metin içeren bir resim&#10;&#10;Açıklama otomatik olarak oluşturuldu">
            <a:extLst>
              <a:ext uri="{FF2B5EF4-FFF2-40B4-BE49-F238E27FC236}">
                <a16:creationId xmlns:a16="http://schemas.microsoft.com/office/drawing/2014/main" id="{0C02FBF2-80EA-2B0F-FA40-68F612F287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32" y="1685925"/>
            <a:ext cx="5178863" cy="183988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012E08AD-73A0-96CE-B173-66DB8C298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32" y="3877553"/>
            <a:ext cx="5772939" cy="2901741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9766FDD5-0232-FDC6-E8A6-F72C557C14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8234" y="2167708"/>
            <a:ext cx="6081634" cy="218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2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B5896E8-CCB4-076E-7793-9CD0A5BDE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C6766CFC-C379-2B21-FE96-7BEBE3FDDD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1503" y="365125"/>
            <a:ext cx="11008994" cy="5243195"/>
          </a:xfrm>
        </p:spPr>
      </p:pic>
    </p:spTree>
    <p:extLst>
      <p:ext uri="{BB962C8B-B14F-4D97-AF65-F5344CB8AC3E}">
        <p14:creationId xmlns:p14="http://schemas.microsoft.com/office/powerpoint/2010/main" val="7697624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6">
            <a:extLst>
              <a:ext uri="{FF2B5EF4-FFF2-40B4-BE49-F238E27FC236}">
                <a16:creationId xmlns:a16="http://schemas.microsoft.com/office/drawing/2014/main" id="{AC4AE761-AA63-E646-865A-57222C8F7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100" y="534725"/>
            <a:ext cx="11149793" cy="426948"/>
          </a:xfrm>
        </p:spPr>
        <p:txBody>
          <a:bodyPr/>
          <a:lstStyle/>
          <a:p>
            <a:r>
              <a:rPr lang="tr-TR" sz="2000" dirty="0"/>
              <a:t>COMPLETE Çalışması: Tek Ajan </a:t>
            </a:r>
            <a:r>
              <a:rPr lang="tr-TR" sz="2000" dirty="0" err="1"/>
              <a:t>vs</a:t>
            </a:r>
            <a:r>
              <a:rPr lang="tr-TR" sz="2000" dirty="0"/>
              <a:t> Konvansiyonel Kombinasyon Kemoterapileri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805158" y="8330817"/>
            <a:ext cx="3385255" cy="30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89" tIns="60944" rIns="121889" bIns="60944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1218865" rtl="0" eaLnBrk="1" latinLnBrk="0" hangingPunct="1">
              <a:defRPr sz="1333" kern="1200">
                <a:solidFill>
                  <a:schemeClr val="tx1"/>
                </a:solidFill>
                <a:latin typeface="Univers" pitchFamily="34" charset="0"/>
                <a:ea typeface="ＭＳ Ｐゴシック" pitchFamily="34" charset="-128"/>
                <a:cs typeface="+mn-cs"/>
              </a:defRPr>
            </a:lvl1pPr>
            <a:lvl2pPr marL="609433" algn="l" defTabSz="12188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65" algn="l" defTabSz="12188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297" algn="l" defTabSz="12188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730" algn="l" defTabSz="12188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162" algn="l" defTabSz="12188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595" algn="l" defTabSz="12188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026" algn="l" defTabSz="12188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459" algn="l" defTabSz="12188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85D74B0-F7C6-9548-8D69-D26BCC19E081}" type="slidenum">
              <a:rPr lang="en-US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9500547" y="6362926"/>
            <a:ext cx="3144801" cy="32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5000"/>
              <a:buFont typeface="Wingdings" pitchFamily="-109" charset="2"/>
              <a:buChar char="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5000"/>
              <a:buFont typeface="Symbol" pitchFamily="-109" charset="2"/>
              <a:buChar char="-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5000"/>
              <a:buFont typeface="Symbol" pitchFamily="-109" charset="2"/>
              <a:buChar char="-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5000"/>
              <a:buFont typeface="Wingdings" pitchFamily="-109" charset="2"/>
              <a:buChar char="n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n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n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n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n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defTabSz="457086">
              <a:buNone/>
              <a:defRPr/>
            </a:pP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1.Stuver, et al.  Am J </a:t>
            </a:r>
            <a:r>
              <a:rPr lang="en-US" sz="900" dirty="0" err="1">
                <a:solidFill>
                  <a:prstClr val="black"/>
                </a:solidFill>
                <a:latin typeface="Calibri" panose="020F0502020204030204"/>
              </a:rPr>
              <a:t>Hematol</a:t>
            </a: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 2019;94:641–649.</a:t>
            </a:r>
            <a:endParaRPr lang="en-US" altLang="en-US" sz="900" dirty="0">
              <a:solidFill>
                <a:prstClr val="black"/>
              </a:solidFill>
              <a:latin typeface="Calibri" panose="020F0502020204030204"/>
            </a:endParaRPr>
          </a:p>
          <a:p>
            <a:pPr marL="342815" indent="-342815" defTabSz="457086">
              <a:defRPr/>
            </a:pPr>
            <a:endParaRPr lang="en-US" sz="9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A3F617E-6A63-0CE1-36CE-D1D7FE71E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914" y="2442411"/>
            <a:ext cx="4898689" cy="3520763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A1EAA8C4-6665-B7F2-8937-708550630256}"/>
              </a:ext>
            </a:extLst>
          </p:cNvPr>
          <p:cNvSpPr txBox="1"/>
          <p:nvPr/>
        </p:nvSpPr>
        <p:spPr>
          <a:xfrm>
            <a:off x="7232566" y="1984309"/>
            <a:ext cx="3741822" cy="30777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chemeClr val="bg1"/>
                </a:solidFill>
              </a:rPr>
              <a:t>Complete Çalışması Hasta Popülasyonu 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0AC98C35-26FA-9107-91FB-0CBB6E34F1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100" y="3764869"/>
            <a:ext cx="6180223" cy="1612232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2E3AB815-AFBA-BCFD-D1B3-3CBE9EA41DF1}"/>
              </a:ext>
            </a:extLst>
          </p:cNvPr>
          <p:cNvSpPr txBox="1"/>
          <p:nvPr/>
        </p:nvSpPr>
        <p:spPr>
          <a:xfrm>
            <a:off x="404100" y="3530165"/>
            <a:ext cx="6117006" cy="2308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tr-TR" sz="900" dirty="0">
                <a:solidFill>
                  <a:schemeClr val="bg1"/>
                </a:solidFill>
              </a:rPr>
              <a:t>   Histopatolojik Alt Tipler                             Total (%)                                  Kombinasyon (26)                          Tek (31)   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A6AB1280-EFD7-F56C-45E8-E56B28364428}"/>
              </a:ext>
            </a:extLst>
          </p:cNvPr>
          <p:cNvSpPr txBox="1"/>
          <p:nvPr/>
        </p:nvSpPr>
        <p:spPr>
          <a:xfrm>
            <a:off x="7829406" y="4925815"/>
            <a:ext cx="2507673" cy="27699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tr-TR" sz="1200" dirty="0">
                <a:solidFill>
                  <a:schemeClr val="bg1"/>
                </a:solidFill>
              </a:rPr>
              <a:t>57 Hasta çalışmaya dahil edildi 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8F6E04E4-249B-6AC3-9FFF-1E0F940FFF5F}"/>
              </a:ext>
            </a:extLst>
          </p:cNvPr>
          <p:cNvSpPr txBox="1"/>
          <p:nvPr/>
        </p:nvSpPr>
        <p:spPr>
          <a:xfrm>
            <a:off x="5978996" y="5597554"/>
            <a:ext cx="2646219" cy="400110"/>
          </a:xfrm>
          <a:prstGeom prst="rect">
            <a:avLst/>
          </a:prstGeom>
          <a:solidFill>
            <a:srgbClr val="76D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000" b="1" dirty="0">
                <a:solidFill>
                  <a:srgbClr val="002060"/>
                </a:solidFill>
              </a:rPr>
              <a:t>26 Hasta ( % 46)</a:t>
            </a:r>
          </a:p>
          <a:p>
            <a:pPr algn="ctr"/>
            <a:r>
              <a:rPr lang="tr-TR" sz="1000" b="1" dirty="0">
                <a:solidFill>
                  <a:srgbClr val="002060"/>
                </a:solidFill>
              </a:rPr>
              <a:t>Kombinasyon kemoterapisi aldı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86EFF0CC-8B74-EC28-8CB5-0BDAF8388334}"/>
              </a:ext>
            </a:extLst>
          </p:cNvPr>
          <p:cNvSpPr txBox="1"/>
          <p:nvPr/>
        </p:nvSpPr>
        <p:spPr>
          <a:xfrm>
            <a:off x="9083242" y="5556400"/>
            <a:ext cx="2646219" cy="400110"/>
          </a:xfrm>
          <a:prstGeom prst="rect">
            <a:avLst/>
          </a:prstGeom>
          <a:solidFill>
            <a:srgbClr val="73FE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000" b="1" dirty="0">
                <a:solidFill>
                  <a:srgbClr val="002060"/>
                </a:solidFill>
              </a:rPr>
              <a:t>31 Hasta ( % 54) </a:t>
            </a:r>
          </a:p>
          <a:p>
            <a:pPr algn="ctr"/>
            <a:r>
              <a:rPr lang="tr-TR" sz="1000" b="1" dirty="0">
                <a:solidFill>
                  <a:srgbClr val="002060"/>
                </a:solidFill>
              </a:rPr>
              <a:t>Tek ajan tedavisi aldı</a:t>
            </a:r>
          </a:p>
        </p:txBody>
      </p:sp>
      <p:sp>
        <p:nvSpPr>
          <p:cNvPr id="16" name="Aşağı Ok Belirtme Çizgisi 15">
            <a:extLst>
              <a:ext uri="{FF2B5EF4-FFF2-40B4-BE49-F238E27FC236}">
                <a16:creationId xmlns:a16="http://schemas.microsoft.com/office/drawing/2014/main" id="{4E3EB55B-E49C-978A-6DCD-AD7EF3C0A536}"/>
              </a:ext>
            </a:extLst>
          </p:cNvPr>
          <p:cNvSpPr/>
          <p:nvPr/>
        </p:nvSpPr>
        <p:spPr>
          <a:xfrm>
            <a:off x="2203298" y="1762833"/>
            <a:ext cx="2958118" cy="1565003"/>
          </a:xfrm>
          <a:prstGeom prst="downArrowCallout">
            <a:avLst/>
          </a:prstGeom>
          <a:solidFill>
            <a:srgbClr val="92D050">
              <a:alpha val="4431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1000" b="1" dirty="0">
                <a:solidFill>
                  <a:schemeClr val="tx1"/>
                </a:solidFill>
              </a:rPr>
              <a:t>ABD’DE çok merkezli prospektif yeni tanı almış PTCL hastaları çalışmaya dahil edilmiştir. 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AD1714C0-B799-B331-9CC6-1EA5F63E0764}"/>
              </a:ext>
            </a:extLst>
          </p:cNvPr>
          <p:cNvSpPr txBox="1"/>
          <p:nvPr/>
        </p:nvSpPr>
        <p:spPr>
          <a:xfrm>
            <a:off x="4620491" y="6178260"/>
            <a:ext cx="29510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900" dirty="0" err="1">
                <a:solidFill>
                  <a:srgbClr val="5B616B"/>
                </a:solidFill>
                <a:latin typeface="BlinkMacSystemFont"/>
              </a:rPr>
              <a:t>Stuver</a:t>
            </a:r>
            <a:r>
              <a:rPr lang="tr-TR" sz="900" dirty="0">
                <a:solidFill>
                  <a:srgbClr val="5B616B"/>
                </a:solidFill>
                <a:latin typeface="BlinkMacSystemFont"/>
              </a:rPr>
              <a:t>  R, et al. </a:t>
            </a:r>
            <a:r>
              <a:rPr lang="tr-TR" sz="900" dirty="0" err="1">
                <a:solidFill>
                  <a:srgbClr val="5B616B"/>
                </a:solidFill>
                <a:latin typeface="BlinkMacSystemFont"/>
              </a:rPr>
              <a:t>Am</a:t>
            </a:r>
            <a:r>
              <a:rPr lang="tr-TR" sz="900" dirty="0">
                <a:solidFill>
                  <a:srgbClr val="5B616B"/>
                </a:solidFill>
                <a:latin typeface="BlinkMacSystemFont"/>
              </a:rPr>
              <a:t> J </a:t>
            </a:r>
            <a:r>
              <a:rPr lang="tr-TR" sz="900" dirty="0" err="1">
                <a:solidFill>
                  <a:srgbClr val="5B616B"/>
                </a:solidFill>
                <a:latin typeface="BlinkMacSystemFont"/>
              </a:rPr>
              <a:t>Hematol</a:t>
            </a:r>
            <a:r>
              <a:rPr lang="tr-TR" sz="900" dirty="0">
                <a:solidFill>
                  <a:srgbClr val="5B616B"/>
                </a:solidFill>
                <a:highlight>
                  <a:srgbClr val="FFFFFF"/>
                </a:highlight>
                <a:latin typeface="BlinkMacSystemFont"/>
              </a:rPr>
              <a:t>. </a:t>
            </a:r>
            <a:r>
              <a:rPr lang="tr-TR" sz="900" dirty="0">
                <a:solidFill>
                  <a:srgbClr val="5B616B"/>
                </a:solidFill>
                <a:latin typeface="BlinkMacSystemFont"/>
              </a:rPr>
              <a:t>2019 Jun;94(6):641-649.</a:t>
            </a:r>
            <a:endParaRPr lang="tr-TR" sz="900" dirty="0"/>
          </a:p>
        </p:txBody>
      </p:sp>
    </p:spTree>
    <p:extLst>
      <p:ext uri="{BB962C8B-B14F-4D97-AF65-F5344CB8AC3E}">
        <p14:creationId xmlns:p14="http://schemas.microsoft.com/office/powerpoint/2010/main" val="32857581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18DA48D-93E1-6988-136D-D05EAC49C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224" y="583090"/>
            <a:ext cx="11152697" cy="1024544"/>
          </a:xfrm>
        </p:spPr>
        <p:txBody>
          <a:bodyPr/>
          <a:lstStyle/>
          <a:p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COMPLETE Çalışma Sonuçları </a:t>
            </a:r>
          </a:p>
        </p:txBody>
      </p:sp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02E87760-45E1-7537-0639-2C0A78185407}"/>
              </a:ext>
            </a:extLst>
          </p:cNvPr>
          <p:cNvGraphicFramePr>
            <a:graphicFrameLocks noGrp="1"/>
          </p:cNvGraphicFramePr>
          <p:nvPr/>
        </p:nvGraphicFramePr>
        <p:xfrm>
          <a:off x="839569" y="3129186"/>
          <a:ext cx="10085934" cy="2731492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361978">
                  <a:extLst>
                    <a:ext uri="{9D8B030D-6E8A-4147-A177-3AD203B41FA5}">
                      <a16:colId xmlns:a16="http://schemas.microsoft.com/office/drawing/2014/main" val="1184144581"/>
                    </a:ext>
                  </a:extLst>
                </a:gridCol>
                <a:gridCol w="3361978">
                  <a:extLst>
                    <a:ext uri="{9D8B030D-6E8A-4147-A177-3AD203B41FA5}">
                      <a16:colId xmlns:a16="http://schemas.microsoft.com/office/drawing/2014/main" val="1934200271"/>
                    </a:ext>
                  </a:extLst>
                </a:gridCol>
                <a:gridCol w="3361978">
                  <a:extLst>
                    <a:ext uri="{9D8B030D-6E8A-4147-A177-3AD203B41FA5}">
                      <a16:colId xmlns:a16="http://schemas.microsoft.com/office/drawing/2014/main" val="1916398112"/>
                    </a:ext>
                  </a:extLst>
                </a:gridCol>
              </a:tblGrid>
              <a:tr h="310776">
                <a:tc gridSpan="3"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solidFill>
                            <a:srgbClr val="002060"/>
                          </a:solidFill>
                        </a:rPr>
                        <a:t>R/R Complete </a:t>
                      </a:r>
                      <a:r>
                        <a:rPr lang="tr-TR" sz="1600" dirty="0" err="1">
                          <a:solidFill>
                            <a:srgbClr val="002060"/>
                          </a:solidFill>
                        </a:rPr>
                        <a:t>Registry</a:t>
                      </a:r>
                      <a:r>
                        <a:rPr lang="tr-TR" sz="1600" dirty="0">
                          <a:solidFill>
                            <a:srgbClr val="002060"/>
                          </a:solidFill>
                        </a:rPr>
                        <a:t> Sonuçları </a:t>
                      </a:r>
                    </a:p>
                  </a:txBody>
                  <a:tcPr marL="45720" marR="45720" marT="22860" marB="2286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065118"/>
                  </a:ext>
                </a:extLst>
              </a:tr>
              <a:tr h="343422">
                <a:tc>
                  <a:txBody>
                    <a:bodyPr/>
                    <a:lstStyle/>
                    <a:p>
                      <a:endParaRPr lang="tr-TR" sz="9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22860" marB="2286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solidFill>
                            <a:schemeClr val="bg1"/>
                          </a:solidFill>
                        </a:rPr>
                        <a:t>Tek Ajan Tedavileri (%)</a:t>
                      </a:r>
                    </a:p>
                  </a:txBody>
                  <a:tcPr marL="45720" marR="45720" marT="22860" marB="2286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solidFill>
                            <a:schemeClr val="bg1"/>
                          </a:solidFill>
                        </a:rPr>
                        <a:t>Kombinasyon Tedavileri (%)</a:t>
                      </a:r>
                    </a:p>
                  </a:txBody>
                  <a:tcPr marL="45720" marR="45720" marT="22860" marB="2286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256898"/>
                  </a:ext>
                </a:extLst>
              </a:tr>
              <a:tr h="572483">
                <a:tc>
                  <a:txBody>
                    <a:bodyPr/>
                    <a:lstStyle/>
                    <a:p>
                      <a:r>
                        <a:rPr lang="tr-TR" sz="1600" dirty="0" err="1">
                          <a:solidFill>
                            <a:schemeClr val="tx1"/>
                          </a:solidFill>
                        </a:rPr>
                        <a:t>Küratif</a:t>
                      </a:r>
                      <a:r>
                        <a:rPr lang="tr-TR" sz="1600" dirty="0">
                          <a:solidFill>
                            <a:schemeClr val="tx1"/>
                          </a:solidFill>
                        </a:rPr>
                        <a:t> Tedavi </a:t>
                      </a:r>
                    </a:p>
                    <a:p>
                      <a:r>
                        <a:rPr lang="tr-TR" sz="1600" dirty="0">
                          <a:solidFill>
                            <a:schemeClr val="tx1"/>
                          </a:solidFill>
                        </a:rPr>
                        <a:t>Palyatif Tedavi </a:t>
                      </a:r>
                    </a:p>
                  </a:txBody>
                  <a:tcPr marL="45720" marR="45720" marT="22860" marB="22860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b="1" dirty="0">
                          <a:solidFill>
                            <a:schemeClr val="tx1"/>
                          </a:solidFill>
                        </a:rPr>
                        <a:t>18/31 (% 58.1)</a:t>
                      </a:r>
                    </a:p>
                    <a:p>
                      <a:r>
                        <a:rPr lang="tr-TR" sz="1600" b="1" dirty="0">
                          <a:solidFill>
                            <a:schemeClr val="tx1"/>
                          </a:solidFill>
                        </a:rPr>
                        <a:t>13/31 (41.9)</a:t>
                      </a:r>
                    </a:p>
                  </a:txBody>
                  <a:tcPr marL="45720" marR="45720" marT="22860" marB="22860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solidFill>
                            <a:schemeClr val="tx1"/>
                          </a:solidFill>
                        </a:rPr>
                        <a:t>22/26 ( % 84.6)</a:t>
                      </a:r>
                    </a:p>
                    <a:p>
                      <a:r>
                        <a:rPr lang="tr-TR" sz="1400" dirty="0">
                          <a:solidFill>
                            <a:schemeClr val="tx1"/>
                          </a:solidFill>
                        </a:rPr>
                        <a:t>4/ 26 ( % 15.4)</a:t>
                      </a:r>
                    </a:p>
                  </a:txBody>
                  <a:tcPr marL="45720" marR="45720" marT="22860" marB="22860"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373576"/>
                  </a:ext>
                </a:extLst>
              </a:tr>
              <a:tr h="572483"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chemeClr val="tx1"/>
                          </a:solidFill>
                        </a:rPr>
                        <a:t>Tam Yanıt (CR)</a:t>
                      </a:r>
                    </a:p>
                    <a:p>
                      <a:r>
                        <a:rPr lang="tr-TR" sz="1600" dirty="0">
                          <a:solidFill>
                            <a:schemeClr val="tx1"/>
                          </a:solidFill>
                        </a:rPr>
                        <a:t>Kısmi Yanıt (PR)</a:t>
                      </a:r>
                    </a:p>
                  </a:txBody>
                  <a:tcPr marL="45720" marR="45720" marT="22860" marB="228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b="1" dirty="0">
                          <a:solidFill>
                            <a:schemeClr val="tx1"/>
                          </a:solidFill>
                        </a:rPr>
                        <a:t>12/29 (% 41.4)</a:t>
                      </a:r>
                    </a:p>
                    <a:p>
                      <a:r>
                        <a:rPr lang="tr-TR" sz="1600" b="1" dirty="0">
                          <a:solidFill>
                            <a:schemeClr val="tx1"/>
                          </a:solidFill>
                        </a:rPr>
                        <a:t>5/29 (% 17.2)</a:t>
                      </a:r>
                    </a:p>
                  </a:txBody>
                  <a:tcPr marL="45720" marR="45720" marT="22860" marB="228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solidFill>
                            <a:schemeClr val="tx1"/>
                          </a:solidFill>
                        </a:rPr>
                        <a:t>5/26 (% 19.2)</a:t>
                      </a:r>
                    </a:p>
                    <a:p>
                      <a:r>
                        <a:rPr lang="tr-TR" sz="1400" dirty="0">
                          <a:solidFill>
                            <a:schemeClr val="tx1"/>
                          </a:solidFill>
                        </a:rPr>
                        <a:t>7/26 (26.9)</a:t>
                      </a:r>
                    </a:p>
                  </a:txBody>
                  <a:tcPr marL="45720" marR="45720" marT="22860" marB="228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587438"/>
                  </a:ext>
                </a:extLst>
              </a:tr>
              <a:tr h="310776"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chemeClr val="bg1"/>
                          </a:solidFill>
                        </a:rPr>
                        <a:t>Genel Sağkalım (OS)</a:t>
                      </a:r>
                    </a:p>
                  </a:txBody>
                  <a:tcPr marL="45720" marR="45720" marT="22860" marB="2286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b="1" dirty="0">
                          <a:solidFill>
                            <a:schemeClr val="bg1"/>
                          </a:solidFill>
                        </a:rPr>
                        <a:t> 39 Ay</a:t>
                      </a:r>
                    </a:p>
                  </a:txBody>
                  <a:tcPr marL="45720" marR="45720" marT="22860" marB="2286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solidFill>
                            <a:schemeClr val="bg1"/>
                          </a:solidFill>
                        </a:rPr>
                        <a:t>17 Ay</a:t>
                      </a:r>
                    </a:p>
                  </a:txBody>
                  <a:tcPr marL="45720" marR="45720" marT="22860" marB="2286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3977268"/>
                  </a:ext>
                </a:extLst>
              </a:tr>
              <a:tr h="310776">
                <a:tc>
                  <a:txBody>
                    <a:bodyPr/>
                    <a:lstStyle/>
                    <a:p>
                      <a:r>
                        <a:rPr lang="tr-TR" sz="1600" dirty="0" err="1">
                          <a:solidFill>
                            <a:schemeClr val="bg1"/>
                          </a:solidFill>
                        </a:rPr>
                        <a:t>Progresyonsuz</a:t>
                      </a:r>
                      <a:r>
                        <a:rPr lang="tr-TR" sz="1600" dirty="0">
                          <a:solidFill>
                            <a:schemeClr val="bg1"/>
                          </a:solidFill>
                        </a:rPr>
                        <a:t> Sağ Kalım (PFS)</a:t>
                      </a:r>
                    </a:p>
                  </a:txBody>
                  <a:tcPr marL="45720" marR="45720" marT="22860" marB="2286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b="1" dirty="0">
                          <a:solidFill>
                            <a:schemeClr val="bg1"/>
                          </a:solidFill>
                        </a:rPr>
                        <a:t>11 Ay</a:t>
                      </a:r>
                    </a:p>
                  </a:txBody>
                  <a:tcPr marL="45720" marR="45720" marT="22860" marB="2286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solidFill>
                            <a:schemeClr val="bg1"/>
                          </a:solidFill>
                        </a:rPr>
                        <a:t>7 ay</a:t>
                      </a:r>
                    </a:p>
                  </a:txBody>
                  <a:tcPr marL="45720" marR="45720" marT="22860" marB="2286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893109"/>
                  </a:ext>
                </a:extLst>
              </a:tr>
              <a:tr h="310776"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chemeClr val="tx1"/>
                          </a:solidFill>
                        </a:rPr>
                        <a:t>Tedaviyi Takiben Nakile gitme oranı</a:t>
                      </a:r>
                    </a:p>
                  </a:txBody>
                  <a:tcPr marL="45720" marR="45720" marT="22860" marB="228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b="1" dirty="0">
                          <a:solidFill>
                            <a:schemeClr val="tx1"/>
                          </a:solidFill>
                        </a:rPr>
                        <a:t>% 26</a:t>
                      </a:r>
                    </a:p>
                  </a:txBody>
                  <a:tcPr marL="45720" marR="45720" marT="22860" marB="228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solidFill>
                            <a:schemeClr val="tx1"/>
                          </a:solidFill>
                        </a:rPr>
                        <a:t>%8</a:t>
                      </a:r>
                    </a:p>
                  </a:txBody>
                  <a:tcPr marL="45720" marR="45720" marT="22860" marB="228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556189"/>
                  </a:ext>
                </a:extLst>
              </a:tr>
            </a:tbl>
          </a:graphicData>
        </a:graphic>
      </p:graphicFrame>
      <p:sp>
        <p:nvSpPr>
          <p:cNvPr id="5" name="Metin kutusu 4">
            <a:extLst>
              <a:ext uri="{FF2B5EF4-FFF2-40B4-BE49-F238E27FC236}">
                <a16:creationId xmlns:a16="http://schemas.microsoft.com/office/drawing/2014/main" id="{155E62D3-FE76-B564-7BAB-0FAC5FF3293F}"/>
              </a:ext>
            </a:extLst>
          </p:cNvPr>
          <p:cNvSpPr txBox="1"/>
          <p:nvPr/>
        </p:nvSpPr>
        <p:spPr>
          <a:xfrm>
            <a:off x="839569" y="1308100"/>
            <a:ext cx="9893518" cy="102188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Font typeface="Wingdings" pitchFamily="2" charset="2"/>
              <a:buChar char="§"/>
            </a:pPr>
            <a:r>
              <a:rPr lang="tr-TR" sz="1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sık kullanılan tek ajan tedavileri </a:t>
            </a:r>
            <a:r>
              <a:rPr lang="tr-TR" sz="14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Brentuksimab</a:t>
            </a:r>
            <a:r>
              <a:rPr lang="tr-TR" sz="1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vedotin</a:t>
            </a:r>
            <a:r>
              <a:rPr lang="tr-TR" sz="1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 % 38.7)  </a:t>
            </a:r>
            <a:r>
              <a:rPr lang="tr-TR" sz="14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Romidepsin</a:t>
            </a:r>
            <a:r>
              <a:rPr lang="tr-TR" sz="1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(% 22.6) </a:t>
            </a:r>
            <a:r>
              <a:rPr lang="tr-TR" sz="14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Pralatreksat</a:t>
            </a:r>
            <a:r>
              <a:rPr lang="tr-TR" sz="1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 % 16.1)</a:t>
            </a:r>
          </a:p>
          <a:p>
            <a:pPr marL="228600" indent="-228600">
              <a:lnSpc>
                <a:spcPct val="150000"/>
              </a:lnSpc>
              <a:buFont typeface="Wingdings" pitchFamily="2" charset="2"/>
              <a:buChar char="§"/>
            </a:pPr>
            <a:r>
              <a:rPr lang="tr-TR" sz="1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yaygın  kullanılan kombinasyon tedavileri </a:t>
            </a:r>
            <a:r>
              <a:rPr lang="tr-TR" sz="14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Gemsitabin</a:t>
            </a:r>
            <a:r>
              <a:rPr lang="tr-TR" sz="1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bazlı ( % 38.5), </a:t>
            </a:r>
            <a:r>
              <a:rPr lang="tr-TR" sz="14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Ifosfamid</a:t>
            </a:r>
            <a:r>
              <a:rPr lang="tr-TR" sz="1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bazlı ( % 26.9) ve Platin bazlı rejimler ( % 15.54) oranında kullanılmıştır. 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2BDF4874-2F60-BD2E-E439-A2B1A913F493}"/>
              </a:ext>
            </a:extLst>
          </p:cNvPr>
          <p:cNvSpPr txBox="1"/>
          <p:nvPr/>
        </p:nvSpPr>
        <p:spPr>
          <a:xfrm>
            <a:off x="4620491" y="6178260"/>
            <a:ext cx="29510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900" dirty="0" err="1">
                <a:solidFill>
                  <a:srgbClr val="5B616B"/>
                </a:solidFill>
                <a:latin typeface="BlinkMacSystemFont"/>
              </a:rPr>
              <a:t>Stuver</a:t>
            </a:r>
            <a:r>
              <a:rPr lang="tr-TR" sz="900" dirty="0">
                <a:solidFill>
                  <a:srgbClr val="5B616B"/>
                </a:solidFill>
                <a:latin typeface="BlinkMacSystemFont"/>
              </a:rPr>
              <a:t>  R, et al. </a:t>
            </a:r>
            <a:r>
              <a:rPr lang="tr-TR" sz="900" dirty="0" err="1">
                <a:solidFill>
                  <a:srgbClr val="5B616B"/>
                </a:solidFill>
                <a:latin typeface="BlinkMacSystemFont"/>
              </a:rPr>
              <a:t>Am</a:t>
            </a:r>
            <a:r>
              <a:rPr lang="tr-TR" sz="900" dirty="0">
                <a:solidFill>
                  <a:srgbClr val="5B616B"/>
                </a:solidFill>
                <a:latin typeface="BlinkMacSystemFont"/>
              </a:rPr>
              <a:t> J </a:t>
            </a:r>
            <a:r>
              <a:rPr lang="tr-TR" sz="900" dirty="0" err="1">
                <a:solidFill>
                  <a:srgbClr val="5B616B"/>
                </a:solidFill>
                <a:latin typeface="BlinkMacSystemFont"/>
              </a:rPr>
              <a:t>Hematol</a:t>
            </a:r>
            <a:r>
              <a:rPr lang="tr-TR" sz="900" dirty="0">
                <a:solidFill>
                  <a:srgbClr val="5B616B"/>
                </a:solidFill>
                <a:highlight>
                  <a:srgbClr val="FFFFFF"/>
                </a:highlight>
                <a:latin typeface="BlinkMacSystemFont"/>
              </a:rPr>
              <a:t>. </a:t>
            </a:r>
            <a:r>
              <a:rPr lang="tr-TR" sz="900" dirty="0">
                <a:solidFill>
                  <a:srgbClr val="5B616B"/>
                </a:solidFill>
                <a:latin typeface="BlinkMacSystemFont"/>
              </a:rPr>
              <a:t>2019 Jun;94(6):641-649.</a:t>
            </a:r>
            <a:endParaRPr lang="tr-TR" sz="900" dirty="0"/>
          </a:p>
        </p:txBody>
      </p:sp>
    </p:spTree>
    <p:extLst>
      <p:ext uri="{BB962C8B-B14F-4D97-AF65-F5344CB8AC3E}">
        <p14:creationId xmlns:p14="http://schemas.microsoft.com/office/powerpoint/2010/main" val="8833694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diyagram, çizgi, öykü gelişim çizgisi; kumpas; grafiğini çıkarma, yazı tipi içeren bir resim&#10;&#10;Açıklama otomatik olarak oluşturuldu">
            <a:extLst>
              <a:ext uri="{FF2B5EF4-FFF2-40B4-BE49-F238E27FC236}">
                <a16:creationId xmlns:a16="http://schemas.microsoft.com/office/drawing/2014/main" id="{99D66AE6-3BD4-57EA-24E1-BD9053ADC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8212" y="2015377"/>
            <a:ext cx="7112571" cy="2827247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35ADB132-7924-5517-6CE0-82AA2E773085}"/>
              </a:ext>
            </a:extLst>
          </p:cNvPr>
          <p:cNvSpPr txBox="1"/>
          <p:nvPr/>
        </p:nvSpPr>
        <p:spPr>
          <a:xfrm>
            <a:off x="517763" y="404379"/>
            <a:ext cx="897938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42059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COMPLETE </a:t>
            </a:r>
            <a:r>
              <a:rPr lang="en-US" sz="2200" b="1" dirty="0" err="1">
                <a:solidFill>
                  <a:srgbClr val="42059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Çalışması</a:t>
            </a:r>
            <a:r>
              <a:rPr lang="en-US" sz="2200" b="1" dirty="0">
                <a:solidFill>
                  <a:srgbClr val="42059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: </a:t>
            </a:r>
            <a:r>
              <a:rPr lang="en-US" sz="1600" b="1" dirty="0">
                <a:solidFill>
                  <a:srgbClr val="42059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Tek </a:t>
            </a:r>
            <a:r>
              <a:rPr lang="en-US" sz="1600" b="1" dirty="0" err="1">
                <a:solidFill>
                  <a:srgbClr val="42059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Ajan</a:t>
            </a:r>
            <a:r>
              <a:rPr lang="en-US" sz="1600" b="1" dirty="0">
                <a:solidFill>
                  <a:srgbClr val="42059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vs </a:t>
            </a:r>
            <a:r>
              <a:rPr lang="en-US" sz="1600" b="1" dirty="0" err="1">
                <a:solidFill>
                  <a:srgbClr val="42059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Konvansiyonel</a:t>
            </a:r>
            <a:r>
              <a:rPr lang="en-US" sz="1600" b="1" dirty="0">
                <a:solidFill>
                  <a:srgbClr val="42059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42059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Kombinasyon</a:t>
            </a:r>
            <a:r>
              <a:rPr lang="en-US" sz="1600" b="1" dirty="0">
                <a:solidFill>
                  <a:srgbClr val="42059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42059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Kemoterapileri</a:t>
            </a:r>
            <a:endParaRPr lang="en-US" sz="1600" b="1" dirty="0">
              <a:solidFill>
                <a:srgbClr val="420598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endParaRPr lang="tr-TR" sz="900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61435563-AC03-9B03-A25C-087A05A5CCE5}"/>
              </a:ext>
            </a:extLst>
          </p:cNvPr>
          <p:cNvSpPr txBox="1"/>
          <p:nvPr/>
        </p:nvSpPr>
        <p:spPr>
          <a:xfrm>
            <a:off x="5921125" y="1967266"/>
            <a:ext cx="1419727" cy="27699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tr-TR" sz="1200" dirty="0">
                <a:solidFill>
                  <a:schemeClr val="bg1"/>
                </a:solidFill>
              </a:rPr>
              <a:t>Genel Sağkalım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E634D98D-657E-2CA7-C705-E11034E8366C}"/>
              </a:ext>
            </a:extLst>
          </p:cNvPr>
          <p:cNvSpPr txBox="1"/>
          <p:nvPr/>
        </p:nvSpPr>
        <p:spPr>
          <a:xfrm>
            <a:off x="8943795" y="1947089"/>
            <a:ext cx="2218186" cy="27699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tr-TR" sz="1200" dirty="0" err="1">
                <a:solidFill>
                  <a:schemeClr val="bg1"/>
                </a:solidFill>
              </a:rPr>
              <a:t>Progresyonsuz</a:t>
            </a:r>
            <a:r>
              <a:rPr lang="tr-TR" sz="1200" dirty="0">
                <a:solidFill>
                  <a:schemeClr val="bg1"/>
                </a:solidFill>
              </a:rPr>
              <a:t> Sağ Kalım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3656EEA5-26CD-BDB8-B6C6-06DBFC157E83}"/>
              </a:ext>
            </a:extLst>
          </p:cNvPr>
          <p:cNvSpPr txBox="1"/>
          <p:nvPr/>
        </p:nvSpPr>
        <p:spPr>
          <a:xfrm>
            <a:off x="4620490" y="6178260"/>
            <a:ext cx="34306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900" dirty="0" err="1">
                <a:solidFill>
                  <a:srgbClr val="5B616B"/>
                </a:solidFill>
              </a:rPr>
              <a:t>Stuver</a:t>
            </a:r>
            <a:r>
              <a:rPr lang="tr-TR" sz="900" dirty="0">
                <a:solidFill>
                  <a:srgbClr val="5B616B"/>
                </a:solidFill>
              </a:rPr>
              <a:t>  R, et al. </a:t>
            </a:r>
            <a:r>
              <a:rPr lang="tr-TR" sz="900" dirty="0" err="1">
                <a:solidFill>
                  <a:srgbClr val="5B616B"/>
                </a:solidFill>
              </a:rPr>
              <a:t>Am</a:t>
            </a:r>
            <a:r>
              <a:rPr lang="tr-TR" sz="900" dirty="0">
                <a:solidFill>
                  <a:srgbClr val="5B616B"/>
                </a:solidFill>
              </a:rPr>
              <a:t> J </a:t>
            </a:r>
            <a:r>
              <a:rPr lang="tr-TR" sz="900" dirty="0" err="1">
                <a:solidFill>
                  <a:srgbClr val="5B616B"/>
                </a:solidFill>
              </a:rPr>
              <a:t>Hematol</a:t>
            </a:r>
            <a:r>
              <a:rPr lang="tr-TR" sz="900" dirty="0">
                <a:solidFill>
                  <a:srgbClr val="5B616B"/>
                </a:solidFill>
                <a:highlight>
                  <a:srgbClr val="FFFFFF"/>
                </a:highlight>
              </a:rPr>
              <a:t>. </a:t>
            </a:r>
            <a:r>
              <a:rPr lang="tr-TR" sz="900" dirty="0">
                <a:solidFill>
                  <a:srgbClr val="5B616B"/>
                </a:solidFill>
              </a:rPr>
              <a:t>2019 Jun;94(6):641-649.</a:t>
            </a:r>
            <a:endParaRPr lang="tr-TR" sz="900" dirty="0"/>
          </a:p>
        </p:txBody>
      </p:sp>
      <p:sp>
        <p:nvSpPr>
          <p:cNvPr id="3" name="Yatay Kaydırma 2">
            <a:extLst>
              <a:ext uri="{FF2B5EF4-FFF2-40B4-BE49-F238E27FC236}">
                <a16:creationId xmlns:a16="http://schemas.microsoft.com/office/drawing/2014/main" id="{E11FD5E5-82F7-429C-E82D-29927332EC1C}"/>
              </a:ext>
            </a:extLst>
          </p:cNvPr>
          <p:cNvSpPr/>
          <p:nvPr/>
        </p:nvSpPr>
        <p:spPr>
          <a:xfrm>
            <a:off x="546410" y="1616926"/>
            <a:ext cx="3780264" cy="3568391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Başlık 6">
            <a:extLst>
              <a:ext uri="{FF2B5EF4-FFF2-40B4-BE49-F238E27FC236}">
                <a16:creationId xmlns:a16="http://schemas.microsoft.com/office/drawing/2014/main" id="{91191589-39A9-B5B0-79A7-CCBD859A3452}"/>
              </a:ext>
            </a:extLst>
          </p:cNvPr>
          <p:cNvSpPr txBox="1">
            <a:spLocks/>
          </p:cNvSpPr>
          <p:nvPr/>
        </p:nvSpPr>
        <p:spPr>
          <a:xfrm>
            <a:off x="1197290" y="2179140"/>
            <a:ext cx="2628216" cy="2547257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>
            <a:lvl1pPr algn="l" defTabSz="18283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>
              <a:lnSpc>
                <a:spcPct val="150000"/>
              </a:lnSpc>
              <a:spcAft>
                <a:spcPts val="300"/>
              </a:spcAft>
            </a:pPr>
            <a:r>
              <a:rPr lang="en-US" sz="16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Tek </a:t>
            </a:r>
            <a:r>
              <a:rPr lang="en-US" sz="1600" b="1" u="sng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ajan</a:t>
            </a:r>
            <a:r>
              <a:rPr lang="en-US" sz="16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u="sng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tedavileri</a:t>
            </a:r>
            <a:r>
              <a:rPr lang="en-US" sz="16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kurtarma</a:t>
            </a:r>
            <a:r>
              <a:rPr lang="en-US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tedavilerinde</a:t>
            </a:r>
            <a:r>
              <a:rPr lang="en-US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konvansiyonel</a:t>
            </a:r>
            <a:r>
              <a:rPr lang="en-US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kemoterapilere</a:t>
            </a:r>
            <a:r>
              <a:rPr lang="en-US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göre</a:t>
            </a:r>
            <a:r>
              <a:rPr lang="en-US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daha</a:t>
            </a:r>
            <a:r>
              <a:rPr lang="en-US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iyi OS </a:t>
            </a:r>
            <a:r>
              <a:rPr lang="en-US" sz="1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PFS </a:t>
            </a:r>
            <a:r>
              <a:rPr lang="en-US" sz="1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yanıt</a:t>
            </a:r>
            <a:r>
              <a:rPr lang="en-US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oranlarına</a:t>
            </a:r>
            <a:r>
              <a:rPr lang="en-US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sahiptir</a:t>
            </a:r>
            <a:r>
              <a:rPr lang="en-US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592750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metin, yazı tipi, ekran görüntüsü, doküman, belge içeren bir resim&#10;&#10;Açıklama otomatik olarak oluşturuldu">
            <a:extLst>
              <a:ext uri="{FF2B5EF4-FFF2-40B4-BE49-F238E27FC236}">
                <a16:creationId xmlns:a16="http://schemas.microsoft.com/office/drawing/2014/main" id="{42BF1C94-7B03-1B61-EEE0-5A2FF73BF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549" y="270452"/>
            <a:ext cx="8131705" cy="1951602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008D1A20-90F4-E527-33F4-E8EA4FBCA60D}"/>
              </a:ext>
            </a:extLst>
          </p:cNvPr>
          <p:cNvSpPr txBox="1"/>
          <p:nvPr/>
        </p:nvSpPr>
        <p:spPr>
          <a:xfrm>
            <a:off x="534522" y="2991629"/>
            <a:ext cx="6575969" cy="276999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tr-TR" sz="1200" b="1" dirty="0">
                <a:solidFill>
                  <a:srgbClr val="C00000"/>
                </a:solidFill>
              </a:rPr>
              <a:t>Tek Ajanlar </a:t>
            </a:r>
            <a:r>
              <a:rPr lang="tr-TR" sz="1200" b="1" dirty="0" err="1">
                <a:solidFill>
                  <a:srgbClr val="C00000"/>
                </a:solidFill>
              </a:rPr>
              <a:t>vs</a:t>
            </a:r>
            <a:r>
              <a:rPr lang="tr-TR" sz="1200" b="1" dirty="0">
                <a:solidFill>
                  <a:srgbClr val="C00000"/>
                </a:solidFill>
              </a:rPr>
              <a:t> Konvansiyonel  Kombinasyon Kemoterapileri Anahtar Noktalar  </a:t>
            </a:r>
          </a:p>
        </p:txBody>
      </p:sp>
      <p:sp>
        <p:nvSpPr>
          <p:cNvPr id="7" name="Sayfa Dışı Bağlayıcısı 6">
            <a:extLst>
              <a:ext uri="{FF2B5EF4-FFF2-40B4-BE49-F238E27FC236}">
                <a16:creationId xmlns:a16="http://schemas.microsoft.com/office/drawing/2014/main" id="{F814E098-2803-BD46-66DE-4B44E9DDE383}"/>
              </a:ext>
            </a:extLst>
          </p:cNvPr>
          <p:cNvSpPr/>
          <p:nvPr/>
        </p:nvSpPr>
        <p:spPr>
          <a:xfrm>
            <a:off x="7824248" y="3475040"/>
            <a:ext cx="3739606" cy="2067116"/>
          </a:xfrm>
          <a:prstGeom prst="flowChartOffpageConnector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900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4F5B8364-7075-1383-D091-5CDB51113E30}"/>
              </a:ext>
            </a:extLst>
          </p:cNvPr>
          <p:cNvSpPr txBox="1"/>
          <p:nvPr/>
        </p:nvSpPr>
        <p:spPr>
          <a:xfrm>
            <a:off x="7970182" y="3363529"/>
            <a:ext cx="3363913" cy="189282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</a:pPr>
            <a:endParaRPr lang="tr-TR" sz="1200" dirty="0"/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tr-TR" sz="1200" dirty="0"/>
              <a:t>Bu meta analiz tek ajanlarla kombinasyon kemoterapilerinin genel yanıt oranlarını (ORR) ve toksisitelerini değerlendirmiştir.. 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tr-TR" sz="1200" dirty="0"/>
              <a:t>( 151 makale Faz I, II ve III çalışmaların toplamı dahil edilmiştir. )</a:t>
            </a:r>
          </a:p>
          <a:p>
            <a:endParaRPr lang="tr-TR" sz="900" dirty="0"/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A4BB91EF-1A52-6D16-FFCB-344CB0B040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306" y="532911"/>
            <a:ext cx="2717800" cy="330200"/>
          </a:xfrm>
          <a:prstGeom prst="rect">
            <a:avLst/>
          </a:prstGeom>
        </p:spPr>
      </p:pic>
      <p:graphicFrame>
        <p:nvGraphicFramePr>
          <p:cNvPr id="15" name="Metin kutusu 4">
            <a:extLst>
              <a:ext uri="{FF2B5EF4-FFF2-40B4-BE49-F238E27FC236}">
                <a16:creationId xmlns:a16="http://schemas.microsoft.com/office/drawing/2014/main" id="{EF57139F-ABA8-8E85-7E61-66F8C66F6037}"/>
              </a:ext>
            </a:extLst>
          </p:cNvPr>
          <p:cNvGraphicFramePr/>
          <p:nvPr/>
        </p:nvGraphicFramePr>
        <p:xfrm>
          <a:off x="512219" y="3023150"/>
          <a:ext cx="6465026" cy="3185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Metin kutusu 1">
            <a:extLst>
              <a:ext uri="{FF2B5EF4-FFF2-40B4-BE49-F238E27FC236}">
                <a16:creationId xmlns:a16="http://schemas.microsoft.com/office/drawing/2014/main" id="{F377FBCF-CE54-E817-9B90-3374BA78899B}"/>
              </a:ext>
            </a:extLst>
          </p:cNvPr>
          <p:cNvSpPr txBox="1"/>
          <p:nvPr/>
        </p:nvSpPr>
        <p:spPr>
          <a:xfrm>
            <a:off x="4033408" y="6355348"/>
            <a:ext cx="37396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00" dirty="0" err="1">
                <a:latin typeface="+mj-lt"/>
              </a:rPr>
              <a:t>Shafagati</a:t>
            </a:r>
            <a:r>
              <a:rPr lang="tr-TR" sz="900" dirty="0">
                <a:latin typeface="+mj-lt"/>
              </a:rPr>
              <a:t> N, et al.  </a:t>
            </a:r>
            <a:r>
              <a:rPr lang="tr-TR" sz="900" dirty="0">
                <a:solidFill>
                  <a:srgbClr val="5B616B"/>
                </a:solidFill>
                <a:latin typeface="+mj-lt"/>
              </a:rPr>
              <a:t>Blood </a:t>
            </a:r>
            <a:r>
              <a:rPr lang="tr-TR" sz="900" dirty="0" err="1">
                <a:solidFill>
                  <a:srgbClr val="5B616B"/>
                </a:solidFill>
                <a:latin typeface="+mj-lt"/>
              </a:rPr>
              <a:t>Adv</a:t>
            </a:r>
            <a:r>
              <a:rPr lang="tr-TR" sz="900" dirty="0">
                <a:solidFill>
                  <a:srgbClr val="5B616B"/>
                </a:solidFill>
                <a:highlight>
                  <a:srgbClr val="FFFFFF"/>
                </a:highlight>
                <a:latin typeface="+mj-lt"/>
              </a:rPr>
              <a:t>. </a:t>
            </a:r>
            <a:r>
              <a:rPr lang="tr-TR" sz="900" b="1" dirty="0">
                <a:solidFill>
                  <a:srgbClr val="5B616B"/>
                </a:solidFill>
                <a:latin typeface="+mj-lt"/>
              </a:rPr>
              <a:t>2022 </a:t>
            </a:r>
            <a:r>
              <a:rPr lang="tr-TR" sz="900" dirty="0" err="1">
                <a:solidFill>
                  <a:srgbClr val="5B616B"/>
                </a:solidFill>
                <a:latin typeface="+mj-lt"/>
              </a:rPr>
              <a:t>Aug</a:t>
            </a:r>
            <a:r>
              <a:rPr lang="tr-TR" sz="900" dirty="0">
                <a:solidFill>
                  <a:srgbClr val="5B616B"/>
                </a:solidFill>
                <a:latin typeface="+mj-lt"/>
              </a:rPr>
              <a:t> 23;6(16):4740-4762.</a:t>
            </a:r>
            <a:endParaRPr lang="tr-TR" sz="900" dirty="0">
              <a:latin typeface="+mj-lt"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3299DF5E-03BD-E72B-CACF-81219C301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506" y="609111"/>
            <a:ext cx="27178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6756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7AB27389-C7C3-EAED-B468-894318F94FA5}"/>
              </a:ext>
            </a:extLst>
          </p:cNvPr>
          <p:cNvGraphicFramePr>
            <a:graphicFrameLocks noGrp="1"/>
          </p:cNvGraphicFramePr>
          <p:nvPr/>
        </p:nvGraphicFramePr>
        <p:xfrm>
          <a:off x="601524" y="1126463"/>
          <a:ext cx="10988952" cy="5107806"/>
        </p:xfrm>
        <a:graphic>
          <a:graphicData uri="http://schemas.openxmlformats.org/drawingml/2006/table">
            <a:tbl>
              <a:tblPr/>
              <a:tblGrid>
                <a:gridCol w="1831492">
                  <a:extLst>
                    <a:ext uri="{9D8B030D-6E8A-4147-A177-3AD203B41FA5}">
                      <a16:colId xmlns:a16="http://schemas.microsoft.com/office/drawing/2014/main" val="468630656"/>
                    </a:ext>
                  </a:extLst>
                </a:gridCol>
                <a:gridCol w="558157">
                  <a:extLst>
                    <a:ext uri="{9D8B030D-6E8A-4147-A177-3AD203B41FA5}">
                      <a16:colId xmlns:a16="http://schemas.microsoft.com/office/drawing/2014/main" val="1320028674"/>
                    </a:ext>
                  </a:extLst>
                </a:gridCol>
                <a:gridCol w="2479729">
                  <a:extLst>
                    <a:ext uri="{9D8B030D-6E8A-4147-A177-3AD203B41FA5}">
                      <a16:colId xmlns:a16="http://schemas.microsoft.com/office/drawing/2014/main" val="683255623"/>
                    </a:ext>
                  </a:extLst>
                </a:gridCol>
                <a:gridCol w="1766806">
                  <a:extLst>
                    <a:ext uri="{9D8B030D-6E8A-4147-A177-3AD203B41FA5}">
                      <a16:colId xmlns:a16="http://schemas.microsoft.com/office/drawing/2014/main" val="971606041"/>
                    </a:ext>
                  </a:extLst>
                </a:gridCol>
                <a:gridCol w="2521276">
                  <a:extLst>
                    <a:ext uri="{9D8B030D-6E8A-4147-A177-3AD203B41FA5}">
                      <a16:colId xmlns:a16="http://schemas.microsoft.com/office/drawing/2014/main" val="2029954842"/>
                    </a:ext>
                  </a:extLst>
                </a:gridCol>
                <a:gridCol w="1831492">
                  <a:extLst>
                    <a:ext uri="{9D8B030D-6E8A-4147-A177-3AD203B41FA5}">
                      <a16:colId xmlns:a16="http://schemas.microsoft.com/office/drawing/2014/main" val="3959931273"/>
                    </a:ext>
                  </a:extLst>
                </a:gridCol>
              </a:tblGrid>
              <a:tr h="184965"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Kombinasyon Rejimi</a:t>
                      </a:r>
                    </a:p>
                  </a:txBody>
                  <a:tcPr marL="17160" marR="17160" marT="17160" marB="17160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Faz</a:t>
                      </a:r>
                    </a:p>
                  </a:txBody>
                  <a:tcPr marL="17160" marR="17160" marT="17160" marB="17160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Popülasyon</a:t>
                      </a:r>
                    </a:p>
                  </a:txBody>
                  <a:tcPr marL="17160" marR="17160" marT="17160" marB="17160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Sonlanım Noktaları</a:t>
                      </a:r>
                    </a:p>
                  </a:txBody>
                  <a:tcPr marL="17160" marR="17160" marT="17160" marB="17160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Yan Etkiler</a:t>
                      </a:r>
                    </a:p>
                  </a:txBody>
                  <a:tcPr marL="17160" marR="17160" marT="17160" marB="17160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Çalışma </a:t>
                      </a:r>
                      <a:r>
                        <a:rPr lang="tr-TR" sz="12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Ref</a:t>
                      </a:r>
                      <a:endParaRPr lang="tr-TR" sz="12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17160" marR="17160" marT="17160" marB="17160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780109"/>
                  </a:ext>
                </a:extLst>
              </a:tr>
              <a:tr h="763621"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 b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Lenalidomide and CHOEP</a:t>
                      </a:r>
                    </a:p>
                  </a:txBody>
                  <a:tcPr marL="17160" marR="17160" marT="17160" marB="17160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I</a:t>
                      </a:r>
                    </a:p>
                  </a:txBody>
                  <a:tcPr marL="17160" marR="17160" marT="17160" marB="17160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12 patients with untreated stage II-IV PTCL</a:t>
                      </a:r>
                    </a:p>
                  </a:txBody>
                  <a:tcPr marL="17160" marR="17160" marT="17160" marB="17160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Phase</a:t>
                      </a:r>
                      <a:r>
                        <a:rPr lang="tr-TR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II </a:t>
                      </a:r>
                      <a:r>
                        <a:rPr lang="tr-TR" sz="12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accruing</a:t>
                      </a:r>
                      <a:r>
                        <a:rPr lang="tr-TR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tr-TR" sz="12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for</a:t>
                      </a:r>
                      <a:r>
                        <a:rPr lang="tr-TR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ORR as </a:t>
                      </a:r>
                      <a:r>
                        <a:rPr lang="tr-TR" sz="12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primary</a:t>
                      </a:r>
                      <a:r>
                        <a:rPr lang="tr-TR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tr-TR" sz="12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endpoint</a:t>
                      </a:r>
                      <a:endParaRPr lang="tr-TR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17160" marR="17160" marT="17160" marB="17160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Neutropenia, anemia, thrombocytopenia, neutropenic fever, diarrhea, hypotension, mucositis</a:t>
                      </a:r>
                    </a:p>
                  </a:txBody>
                  <a:tcPr marL="17160" marR="17160" marT="17160" marB="17160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Lunning et al. 2017 [</a:t>
                      </a:r>
                      <a:r>
                        <a:rPr lang="tr-TR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64</a:t>
                      </a:r>
                      <a:r>
                        <a:rPr lang="tr-TR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]</a:t>
                      </a:r>
                    </a:p>
                  </a:txBody>
                  <a:tcPr marL="17160" marR="17160" marT="17160" marB="17160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2172034"/>
                  </a:ext>
                </a:extLst>
              </a:tr>
              <a:tr h="454741"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 b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Lenalidomide and CHOP</a:t>
                      </a:r>
                    </a:p>
                  </a:txBody>
                  <a:tcPr marL="17160" marR="17160" marT="17160" marB="17160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II</a:t>
                      </a:r>
                    </a:p>
                  </a:txBody>
                  <a:tcPr marL="17160" marR="17160" marT="17160" marB="17160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37 elderly patients with pretreated AITL</a:t>
                      </a:r>
                    </a:p>
                  </a:txBody>
                  <a:tcPr marL="17160" marR="17160" marT="17160" marB="17160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Prelim: ORR 54%</a:t>
                      </a:r>
                    </a:p>
                  </a:txBody>
                  <a:tcPr marL="17160" marR="17160" marT="17160" marB="17160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Neutropenia, thrombocytopenia, thrombosis, no secondary cancer</a:t>
                      </a:r>
                    </a:p>
                  </a:txBody>
                  <a:tcPr marL="17160" marR="17160" marT="17160" marB="17160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Safar et al. 2015 [</a:t>
                      </a:r>
                      <a:r>
                        <a:rPr lang="tr-TR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65</a:t>
                      </a:r>
                      <a:r>
                        <a:rPr lang="tr-TR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]</a:t>
                      </a:r>
                    </a:p>
                  </a:txBody>
                  <a:tcPr marL="17160" marR="17160" marT="17160" marB="17160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7345193"/>
                  </a:ext>
                </a:extLst>
              </a:tr>
              <a:tr h="969541"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COEP </a:t>
                      </a:r>
                      <a:r>
                        <a:rPr lang="tr-TR" sz="12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alternating</a:t>
                      </a:r>
                      <a:r>
                        <a:rPr lang="tr-TR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tr-TR" sz="12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with</a:t>
                      </a:r>
                      <a:r>
                        <a:rPr lang="tr-TR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tr-TR" sz="12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pralatrexate</a:t>
                      </a:r>
                      <a:endParaRPr lang="tr-TR" sz="12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17160" marR="17160" marT="17160" marB="17160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II</a:t>
                      </a:r>
                    </a:p>
                  </a:txBody>
                  <a:tcPr marL="17160" marR="17160" marT="17160" marB="17160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33 untreated stage II-IV PTCL patients</a:t>
                      </a:r>
                    </a:p>
                  </a:txBody>
                  <a:tcPr marL="17160" marR="17160" marT="17160" marB="17160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ORR 70%, CR 52%, 2-year PFS 39% (95% CI 21–57), 2-year OS 60% (95% CI 39–76)</a:t>
                      </a:r>
                    </a:p>
                  </a:txBody>
                  <a:tcPr marL="17160" marR="17160" marT="17160" marB="17160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Anemia, thrombocytopenia, febrile neutropenia, mucositis, sepsis, elevated creatinine and liver transaminases</a:t>
                      </a:r>
                    </a:p>
                  </a:txBody>
                  <a:tcPr marL="17160" marR="17160" marT="17160" marB="17160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Advani et al. 2016 [</a:t>
                      </a:r>
                      <a:r>
                        <a:rPr lang="tr-TR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66</a:t>
                      </a:r>
                      <a:r>
                        <a:rPr lang="tr-TR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]</a:t>
                      </a:r>
                    </a:p>
                  </a:txBody>
                  <a:tcPr marL="17160" marR="17160" marT="17160" marB="17160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7577801"/>
                  </a:ext>
                </a:extLst>
              </a:tr>
              <a:tr h="1278421"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 b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Everolimus and CHOP</a:t>
                      </a:r>
                    </a:p>
                  </a:txBody>
                  <a:tcPr marL="17160" marR="17160" marT="17160" marB="17160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II</a:t>
                      </a:r>
                    </a:p>
                  </a:txBody>
                  <a:tcPr marL="17160" marR="17160" marT="17160" marB="17160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30 patients with untreated PTCL</a:t>
                      </a:r>
                    </a:p>
                  </a:txBody>
                  <a:tcPr marL="17160" marR="17160" marT="17160" marB="17160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ORR 90%, 2-year OS 70%, 2-year PFS 33%, median PFS not reached</a:t>
                      </a:r>
                    </a:p>
                  </a:txBody>
                  <a:tcPr marL="17160" marR="17160" marT="17160" marB="17160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Neutropenia, thrombocytopenia, mucositis, GI symptoms, peripheral neuropathy, BK virus hematuria, herpes infection, serum ALT elevation, death from pneumonia, PE</a:t>
                      </a:r>
                    </a:p>
                  </a:txBody>
                  <a:tcPr marL="17160" marR="17160" marT="17160" marB="17160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Kim et al. 2016 [</a:t>
                      </a:r>
                      <a:r>
                        <a:rPr lang="tr-TR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67</a:t>
                      </a:r>
                      <a:r>
                        <a:rPr lang="tr-TR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]</a:t>
                      </a:r>
                    </a:p>
                  </a:txBody>
                  <a:tcPr marL="17160" marR="17160" marT="17160" marB="17160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5324083"/>
                  </a:ext>
                </a:extLst>
              </a:tr>
              <a:tr h="763621"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 b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Romidepsin and CHOP</a:t>
                      </a:r>
                    </a:p>
                  </a:txBody>
                  <a:tcPr marL="17160" marR="17160" marT="17160" marB="17160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II</a:t>
                      </a:r>
                    </a:p>
                  </a:txBody>
                  <a:tcPr marL="17160" marR="17160" marT="17160" marB="17160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19 patients with recurrent/refractory CTCL and PTCL</a:t>
                      </a:r>
                    </a:p>
                  </a:txBody>
                  <a:tcPr marL="17160" marR="17160" marT="17160" marB="17160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ORR 68%, 18-month PFS 57%, 18-month OS 76.5%</a:t>
                      </a:r>
                    </a:p>
                  </a:txBody>
                  <a:tcPr marL="17160" marR="17160" marT="17160" marB="17160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Neutropenia, thrombocytopenia, anemia, febrile neutropenia, health deterioration, lung infection, vomiting</a:t>
                      </a:r>
                    </a:p>
                  </a:txBody>
                  <a:tcPr marL="17160" marR="17160" marT="17160" marB="17160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Dupuis et al. 2014 [</a:t>
                      </a:r>
                      <a:r>
                        <a:rPr lang="tr-TR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68</a:t>
                      </a:r>
                      <a:r>
                        <a:rPr lang="tr-TR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]</a:t>
                      </a:r>
                    </a:p>
                  </a:txBody>
                  <a:tcPr marL="17160" marR="17160" marT="17160" marB="17160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0490579"/>
                  </a:ext>
                </a:extLst>
              </a:tr>
              <a:tr h="660661"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Brentuximab</a:t>
                      </a:r>
                      <a:r>
                        <a:rPr lang="tr-TR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tr-TR" sz="12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vedotin</a:t>
                      </a:r>
                      <a:r>
                        <a:rPr lang="tr-TR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tr-TR" sz="12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and</a:t>
                      </a:r>
                      <a:r>
                        <a:rPr lang="tr-TR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CHP</a:t>
                      </a:r>
                    </a:p>
                  </a:txBody>
                  <a:tcPr marL="17160" marR="17160" marT="17160" marB="17160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III</a:t>
                      </a:r>
                    </a:p>
                  </a:txBody>
                  <a:tcPr marL="17160" marR="17160" marT="17160" marB="17160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26 patients with untreated PTCL</a:t>
                      </a:r>
                    </a:p>
                  </a:txBody>
                  <a:tcPr marL="17160" marR="17160" marT="17160" marB="17160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Prelim: ORR 100%, CR 88%, 3-year OS 80%, median PFS not reached</a:t>
                      </a:r>
                    </a:p>
                  </a:txBody>
                  <a:tcPr marL="17160" marR="17160" marT="17160" marB="17160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Peripheral neuropathy, febrile neutropenia, neutropenia, anemia, PE</a:t>
                      </a:r>
                    </a:p>
                  </a:txBody>
                  <a:tcPr marL="17160" marR="17160" marT="17160" marB="17160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Horwitz</a:t>
                      </a:r>
                      <a:r>
                        <a:rPr lang="tr-TR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et al. 2015 [</a:t>
                      </a:r>
                      <a:r>
                        <a:rPr lang="tr-TR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69</a:t>
                      </a:r>
                      <a:r>
                        <a:rPr lang="tr-TR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]</a:t>
                      </a:r>
                    </a:p>
                  </a:txBody>
                  <a:tcPr marL="17160" marR="17160" marT="17160" marB="17160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4513265"/>
                  </a:ext>
                </a:extLst>
              </a:tr>
            </a:tbl>
          </a:graphicData>
        </a:graphic>
      </p:graphicFrame>
      <p:sp>
        <p:nvSpPr>
          <p:cNvPr id="4" name="Dikdörtgen 3">
            <a:extLst>
              <a:ext uri="{FF2B5EF4-FFF2-40B4-BE49-F238E27FC236}">
                <a16:creationId xmlns:a16="http://schemas.microsoft.com/office/drawing/2014/main" id="{6AC1F201-46DB-4A4C-F7D8-9B1D660AB20D}"/>
              </a:ext>
            </a:extLst>
          </p:cNvPr>
          <p:cNvSpPr/>
          <p:nvPr/>
        </p:nvSpPr>
        <p:spPr>
          <a:xfrm>
            <a:off x="474522" y="298729"/>
            <a:ext cx="88066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4205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Kemoterapi Bazlı Kombinasyon Tedavileri</a:t>
            </a:r>
            <a:endParaRPr lang="tr-TR" sz="2400" dirty="0">
              <a:solidFill>
                <a:srgbClr val="42059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9BE58175-37EB-E450-1134-14B88EBBAC16}"/>
              </a:ext>
            </a:extLst>
          </p:cNvPr>
          <p:cNvSpPr/>
          <p:nvPr/>
        </p:nvSpPr>
        <p:spPr>
          <a:xfrm>
            <a:off x="619443" y="6275828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tr-TR" sz="800" dirty="0" err="1">
                <a:solidFill>
                  <a:schemeClr val="bg2">
                    <a:lumMod val="10000"/>
                  </a:schemeClr>
                </a:solidFill>
              </a:rPr>
              <a:t>Curr</a:t>
            </a:r>
            <a:r>
              <a:rPr lang="tr-TR" sz="8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tr-TR" sz="800" dirty="0" err="1">
                <a:solidFill>
                  <a:schemeClr val="bg2">
                    <a:lumMod val="10000"/>
                  </a:schemeClr>
                </a:solidFill>
              </a:rPr>
              <a:t>Hematol</a:t>
            </a:r>
            <a:r>
              <a:rPr lang="tr-TR" sz="8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tr-TR" sz="800" dirty="0" err="1">
                <a:solidFill>
                  <a:schemeClr val="bg2">
                    <a:lumMod val="10000"/>
                  </a:schemeClr>
                </a:solidFill>
              </a:rPr>
              <a:t>Malig</a:t>
            </a:r>
            <a:r>
              <a:rPr lang="tr-TR" sz="8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tr-TR" sz="800" dirty="0" err="1">
                <a:solidFill>
                  <a:schemeClr val="bg2">
                    <a:lumMod val="10000"/>
                  </a:schemeClr>
                </a:solidFill>
              </a:rPr>
              <a:t>Rep</a:t>
            </a:r>
            <a:r>
              <a:rPr lang="tr-TR" sz="800" dirty="0">
                <a:solidFill>
                  <a:schemeClr val="bg2">
                    <a:lumMod val="10000"/>
                  </a:schemeClr>
                </a:solidFill>
              </a:rPr>
              <a:t>. 2018 Feb;13(1):13-24.</a:t>
            </a:r>
          </a:p>
          <a:p>
            <a:pPr lvl="0">
              <a:defRPr/>
            </a:pPr>
            <a:r>
              <a:rPr lang="tr-TR" sz="800" dirty="0">
                <a:solidFill>
                  <a:schemeClr val="bg2">
                    <a:lumMod val="10000"/>
                  </a:schemeClr>
                </a:solidFill>
              </a:rPr>
              <a:t> </a:t>
            </a:r>
            <a:endParaRPr kumimoji="0" lang="tr-TR" sz="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10001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6AC1F201-46DB-4A4C-F7D8-9B1D660AB20D}"/>
              </a:ext>
            </a:extLst>
          </p:cNvPr>
          <p:cNvSpPr/>
          <p:nvPr/>
        </p:nvSpPr>
        <p:spPr>
          <a:xfrm>
            <a:off x="474522" y="298729"/>
            <a:ext cx="880663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500" b="1" dirty="0">
                <a:solidFill>
                  <a:srgbClr val="420598"/>
                </a:solidFill>
              </a:rPr>
              <a:t>Tek Ajan Tedavileri Bazlı Kombinasyon Tedavileri</a:t>
            </a:r>
            <a:endParaRPr lang="tr-TR" sz="2500" dirty="0">
              <a:solidFill>
                <a:srgbClr val="420598"/>
              </a:solidFill>
            </a:endParaRPr>
          </a:p>
        </p:txBody>
      </p:sp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89D316AB-A134-6F2E-EDF4-772466F71056}"/>
              </a:ext>
            </a:extLst>
          </p:cNvPr>
          <p:cNvGraphicFramePr>
            <a:graphicFrameLocks noGrp="1"/>
          </p:cNvGraphicFramePr>
          <p:nvPr/>
        </p:nvGraphicFramePr>
        <p:xfrm>
          <a:off x="628650" y="921963"/>
          <a:ext cx="10934700" cy="5479145"/>
        </p:xfrm>
        <a:graphic>
          <a:graphicData uri="http://schemas.openxmlformats.org/drawingml/2006/table">
            <a:tbl>
              <a:tblPr/>
              <a:tblGrid>
                <a:gridCol w="1822451">
                  <a:extLst>
                    <a:ext uri="{9D8B030D-6E8A-4147-A177-3AD203B41FA5}">
                      <a16:colId xmlns:a16="http://schemas.microsoft.com/office/drawing/2014/main" val="1302172908"/>
                    </a:ext>
                  </a:extLst>
                </a:gridCol>
                <a:gridCol w="710651">
                  <a:extLst>
                    <a:ext uri="{9D8B030D-6E8A-4147-A177-3AD203B41FA5}">
                      <a16:colId xmlns:a16="http://schemas.microsoft.com/office/drawing/2014/main" val="393762083"/>
                    </a:ext>
                  </a:extLst>
                </a:gridCol>
                <a:gridCol w="1862610">
                  <a:extLst>
                    <a:ext uri="{9D8B030D-6E8A-4147-A177-3AD203B41FA5}">
                      <a16:colId xmlns:a16="http://schemas.microsoft.com/office/drawing/2014/main" val="3879494498"/>
                    </a:ext>
                  </a:extLst>
                </a:gridCol>
                <a:gridCol w="2143278">
                  <a:extLst>
                    <a:ext uri="{9D8B030D-6E8A-4147-A177-3AD203B41FA5}">
                      <a16:colId xmlns:a16="http://schemas.microsoft.com/office/drawing/2014/main" val="3968136739"/>
                    </a:ext>
                  </a:extLst>
                </a:gridCol>
                <a:gridCol w="1951913">
                  <a:extLst>
                    <a:ext uri="{9D8B030D-6E8A-4147-A177-3AD203B41FA5}">
                      <a16:colId xmlns:a16="http://schemas.microsoft.com/office/drawing/2014/main" val="2206172717"/>
                    </a:ext>
                  </a:extLst>
                </a:gridCol>
                <a:gridCol w="2443797">
                  <a:extLst>
                    <a:ext uri="{9D8B030D-6E8A-4147-A177-3AD203B41FA5}">
                      <a16:colId xmlns:a16="http://schemas.microsoft.com/office/drawing/2014/main" val="2733333525"/>
                    </a:ext>
                  </a:extLst>
                </a:gridCol>
              </a:tblGrid>
              <a:tr h="175563"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Kombinasyon Tedavisi</a:t>
                      </a:r>
                    </a:p>
                  </a:txBody>
                  <a:tcPr marL="14683" marR="14683" marT="14683" marB="14683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Faz</a:t>
                      </a:r>
                    </a:p>
                  </a:txBody>
                  <a:tcPr marL="14683" marR="14683" marT="14683" marB="14683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Popülasyon</a:t>
                      </a:r>
                    </a:p>
                  </a:txBody>
                  <a:tcPr marL="14683" marR="14683" marT="14683" marB="14683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Sonlanım Noktaları</a:t>
                      </a:r>
                    </a:p>
                  </a:txBody>
                  <a:tcPr marL="14683" marR="14683" marT="14683" marB="14683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Advers</a:t>
                      </a:r>
                      <a:r>
                        <a:rPr lang="tr-TR" sz="1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Etkiler</a:t>
                      </a:r>
                    </a:p>
                  </a:txBody>
                  <a:tcPr marL="14683" marR="14683" marT="14683" marB="14683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Çalışma </a:t>
                      </a:r>
                      <a:r>
                        <a:rPr lang="tr-TR" sz="10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Ref</a:t>
                      </a:r>
                      <a:endParaRPr lang="tr-TR" sz="10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14683" marR="14683" marT="14683" marB="14683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004734"/>
                  </a:ext>
                </a:extLst>
              </a:tr>
              <a:tr h="469962"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Pralatrexate</a:t>
                      </a:r>
                      <a:r>
                        <a:rPr lang="tr-TR" sz="1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tr-TR" sz="10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and</a:t>
                      </a:r>
                      <a:r>
                        <a:rPr lang="tr-TR" sz="1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tr-TR" sz="10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romidepsin</a:t>
                      </a:r>
                      <a:endParaRPr lang="tr-TR" sz="10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14683" marR="14683" marT="14683" marB="14683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I</a:t>
                      </a:r>
                    </a:p>
                  </a:txBody>
                  <a:tcPr marL="14683" marR="14683" marT="14683" marB="14683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14 patients with relapsed refractory TCL</a:t>
                      </a:r>
                    </a:p>
                  </a:txBody>
                  <a:tcPr marL="14683" marR="14683" marT="14683" marB="14683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ORR: 71% (4/14 CR)</a:t>
                      </a:r>
                      <a:br>
                        <a:rPr lang="tr-TR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</a:br>
                      <a:r>
                        <a:rPr lang="tr-TR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PFS: 4.4 months</a:t>
                      </a:r>
                      <a:br>
                        <a:rPr lang="tr-TR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</a:br>
                      <a:r>
                        <a:rPr lang="tr-TR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OS: 12.4 months</a:t>
                      </a:r>
                    </a:p>
                  </a:txBody>
                  <a:tcPr marL="14683" marR="14683" marT="14683" marB="14683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None at the RP2D, mucositis, thrombocytopenia</a:t>
                      </a:r>
                    </a:p>
                  </a:txBody>
                  <a:tcPr marL="14683" marR="14683" marT="14683" marB="14683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Amengual, et al. 2017 [</a:t>
                      </a:r>
                      <a:r>
                        <a:rPr lang="tr-TR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30</a:t>
                      </a:r>
                      <a:r>
                        <a:rPr lang="tr-TR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•]</a:t>
                      </a:r>
                    </a:p>
                  </a:txBody>
                  <a:tcPr marL="14683" marR="14683" marT="14683" marB="14683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062622"/>
                  </a:ext>
                </a:extLst>
              </a:tr>
              <a:tr h="766690"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b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Duvelisib and romidepsin or bortezomib</a:t>
                      </a:r>
                    </a:p>
                  </a:txBody>
                  <a:tcPr marL="14683" marR="14683" marT="14683" marB="14683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I</a:t>
                      </a:r>
                    </a:p>
                  </a:txBody>
                  <a:tcPr marL="14683" marR="14683" marT="14683" marB="14683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29 patients with relapsed/refractory TCL</a:t>
                      </a:r>
                    </a:p>
                  </a:txBody>
                  <a:tcPr marL="14683" marR="14683" marT="14683" marB="14683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Prelim:</a:t>
                      </a:r>
                      <a:br>
                        <a:rPr lang="tr-TR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</a:br>
                      <a:r>
                        <a:rPr lang="tr-TR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romi/duv: ORR 50%, median TTR 51 days, bortezomib/duv: ORR 53%, median TTR 52 days</a:t>
                      </a:r>
                    </a:p>
                  </a:txBody>
                  <a:tcPr marL="14683" marR="14683" marT="14683" marB="14683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ALT/AST elevation, pneumonia, infectious colitis, neutropenia</a:t>
                      </a:r>
                    </a:p>
                  </a:txBody>
                  <a:tcPr marL="14683" marR="14683" marT="14683" marB="14683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Moskowitz et al. 2017 [</a:t>
                      </a:r>
                      <a:r>
                        <a:rPr lang="tr-TR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31</a:t>
                      </a:r>
                      <a:r>
                        <a:rPr lang="tr-TR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]</a:t>
                      </a:r>
                    </a:p>
                  </a:txBody>
                  <a:tcPr marL="14683" marR="14683" marT="14683" marB="14683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095161"/>
                  </a:ext>
                </a:extLst>
              </a:tr>
              <a:tr h="469962"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b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Alisertib and romidepsin</a:t>
                      </a:r>
                    </a:p>
                  </a:txBody>
                  <a:tcPr marL="14683" marR="14683" marT="14683" marB="14683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I</a:t>
                      </a:r>
                    </a:p>
                  </a:txBody>
                  <a:tcPr marL="14683" marR="14683" marT="14683" marB="14683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3 patients with relapsed/refractory aggressive TCL</a:t>
                      </a:r>
                    </a:p>
                  </a:txBody>
                  <a:tcPr marL="14683" marR="14683" marT="14683" marB="14683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Prelim: ORR 26% with 89% relapse within 6 months</a:t>
                      </a:r>
                    </a:p>
                  </a:txBody>
                  <a:tcPr marL="14683" marR="14683" marT="14683" marB="14683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Thrombocytopenia, anemia, neutropenia, infections, fatigue</a:t>
                      </a:r>
                    </a:p>
                  </a:txBody>
                  <a:tcPr marL="14683" marR="14683" marT="14683" marB="14683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Strati et al. 2017 [</a:t>
                      </a:r>
                      <a:r>
                        <a:rPr lang="tr-TR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32</a:t>
                      </a:r>
                      <a:r>
                        <a:rPr lang="tr-TR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]</a:t>
                      </a:r>
                    </a:p>
                  </a:txBody>
                  <a:tcPr marL="14683" marR="14683" marT="14683" marB="14683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513513"/>
                  </a:ext>
                </a:extLst>
              </a:tr>
              <a:tr h="469962"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b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Romidepsin and azacitidine</a:t>
                      </a:r>
                    </a:p>
                  </a:txBody>
                  <a:tcPr marL="14683" marR="14683" marT="14683" marB="14683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I/IIa</a:t>
                      </a:r>
                    </a:p>
                  </a:txBody>
                  <a:tcPr marL="14683" marR="14683" marT="14683" marB="14683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5 patients with relapsed/refractory lymphoma TCL</a:t>
                      </a:r>
                    </a:p>
                  </a:txBody>
                  <a:tcPr marL="14683" marR="14683" marT="14683" marB="14683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Prelim: 80% ORR, 40% CR</a:t>
                      </a:r>
                    </a:p>
                  </a:txBody>
                  <a:tcPr marL="14683" marR="14683" marT="14683" marB="14683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Neutropenia, thrombocytopenia</a:t>
                      </a:r>
                    </a:p>
                  </a:txBody>
                  <a:tcPr marL="14683" marR="14683" marT="14683" marB="14683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O’Connor</a:t>
                      </a:r>
                      <a:r>
                        <a:rPr lang="tr-TR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et al. 2017 [</a:t>
                      </a:r>
                      <a:r>
                        <a:rPr lang="tr-TR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33</a:t>
                      </a:r>
                      <a:r>
                        <a:rPr lang="tr-TR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]</a:t>
                      </a:r>
                    </a:p>
                  </a:txBody>
                  <a:tcPr marL="14683" marR="14683" marT="14683" marB="14683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626011"/>
                  </a:ext>
                </a:extLst>
              </a:tr>
              <a:tr h="322762"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b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Chidamide, thalidomide and cyclophosphamide</a:t>
                      </a:r>
                    </a:p>
                  </a:txBody>
                  <a:tcPr marL="14683" marR="14683" marT="14683" marB="14683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I/II</a:t>
                      </a:r>
                    </a:p>
                  </a:txBody>
                  <a:tcPr marL="14683" marR="14683" marT="14683" marB="14683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12 patients with R/R PTCL</a:t>
                      </a:r>
                    </a:p>
                  </a:txBody>
                  <a:tcPr marL="14683" marR="14683" marT="14683" marB="14683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ORR 83%, 41% CR, 33% PR</a:t>
                      </a:r>
                    </a:p>
                  </a:txBody>
                  <a:tcPr marL="14683" marR="14683" marT="14683" marB="14683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Neutropenia, thrombocytopenia</a:t>
                      </a:r>
                    </a:p>
                  </a:txBody>
                  <a:tcPr marL="14683" marR="14683" marT="14683" marB="14683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Xu et al. 2017 [</a:t>
                      </a:r>
                      <a:r>
                        <a:rPr lang="tr-TR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34</a:t>
                      </a:r>
                      <a:r>
                        <a:rPr lang="tr-TR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]</a:t>
                      </a:r>
                    </a:p>
                  </a:txBody>
                  <a:tcPr marL="14683" marR="14683" marT="14683" marB="14683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530594"/>
                  </a:ext>
                </a:extLst>
              </a:tr>
              <a:tr h="469962"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b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Lenalidomide and vorinostat</a:t>
                      </a:r>
                    </a:p>
                  </a:txBody>
                  <a:tcPr marL="14683" marR="14683" marT="14683" marB="14683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I/II</a:t>
                      </a:r>
                    </a:p>
                  </a:txBody>
                  <a:tcPr marL="14683" marR="14683" marT="14683" marB="14683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8 patients with relapsed/refractory PTCL</a:t>
                      </a:r>
                    </a:p>
                  </a:txBody>
                  <a:tcPr marL="14683" marR="14683" marT="14683" marB="14683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ORR 25%, median PFS 2.2 months, median OS 6.7 months</a:t>
                      </a:r>
                    </a:p>
                  </a:txBody>
                  <a:tcPr marL="14683" marR="14683" marT="14683" marB="14683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Thrombocytopenia, leukocytopenia, anemia and neutropenia</a:t>
                      </a:r>
                    </a:p>
                  </a:txBody>
                  <a:tcPr marL="14683" marR="14683" marT="14683" marB="14683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Hopfinger et al. 2014 [</a:t>
                      </a:r>
                      <a:r>
                        <a:rPr lang="tr-TR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35</a:t>
                      </a:r>
                      <a:r>
                        <a:rPr lang="tr-TR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]</a:t>
                      </a:r>
                    </a:p>
                  </a:txBody>
                  <a:tcPr marL="14683" marR="14683" marT="14683" marB="14683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38303"/>
                  </a:ext>
                </a:extLst>
              </a:tr>
              <a:tr h="766690"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b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Romidepsin and lenalidomide</a:t>
                      </a:r>
                    </a:p>
                  </a:txBody>
                  <a:tcPr marL="14683" marR="14683" marT="14683" marB="14683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I/II</a:t>
                      </a:r>
                    </a:p>
                  </a:txBody>
                  <a:tcPr marL="14683" marR="14683" marT="14683" marB="14683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11 patients with relapsed/refractory PTCL</a:t>
                      </a:r>
                    </a:p>
                  </a:txBody>
                  <a:tcPr marL="14683" marR="14683" marT="14683" marB="14683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Prelim: ORR 50%, median event-free survival for PTCL 13.5 weeks. TTR 7.3 weeks, median OS not reached</a:t>
                      </a:r>
                    </a:p>
                  </a:txBody>
                  <a:tcPr marL="14683" marR="14683" marT="14683" marB="14683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Neutropenia, thrombocytopenia, anemia, electrolyte abnormalities</a:t>
                      </a:r>
                    </a:p>
                  </a:txBody>
                  <a:tcPr marL="14683" marR="14683" marT="14683" marB="14683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Mehta-Shah et al. 2015 [</a:t>
                      </a:r>
                      <a:r>
                        <a:rPr lang="tr-TR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36</a:t>
                      </a:r>
                      <a:r>
                        <a:rPr lang="tr-TR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]</a:t>
                      </a:r>
                    </a:p>
                  </a:txBody>
                  <a:tcPr marL="14683" marR="14683" marT="14683" marB="14683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982299"/>
                  </a:ext>
                </a:extLst>
              </a:tr>
              <a:tr h="1016092"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b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Romidepsin, lenalidomide, and carfilzomib</a:t>
                      </a:r>
                    </a:p>
                  </a:txBody>
                  <a:tcPr marL="14683" marR="14683" marT="14683" marB="14683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II</a:t>
                      </a:r>
                    </a:p>
                  </a:txBody>
                  <a:tcPr marL="14683" marR="14683" marT="14683" marB="14683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16 </a:t>
                      </a:r>
                      <a:r>
                        <a:rPr lang="tr-TR" sz="10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patients</a:t>
                      </a:r>
                      <a:r>
                        <a:rPr lang="tr-TR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tr-TR" sz="10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with</a:t>
                      </a:r>
                      <a:r>
                        <a:rPr lang="tr-TR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tr-TR" sz="10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relapsed</a:t>
                      </a:r>
                      <a:r>
                        <a:rPr lang="tr-TR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/</a:t>
                      </a:r>
                      <a:r>
                        <a:rPr lang="tr-TR" sz="10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refractory</a:t>
                      </a:r>
                      <a:r>
                        <a:rPr lang="tr-TR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TCL</a:t>
                      </a:r>
                    </a:p>
                  </a:txBody>
                  <a:tcPr marL="14683" marR="14683" marT="14683" marB="14683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ORR 45.5%, CR 36.4%, PR 9%, median EFS 13.6 weeks</a:t>
                      </a:r>
                    </a:p>
                  </a:txBody>
                  <a:tcPr marL="14683" marR="14683" marT="14683" marB="14683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Neutropenia, thrombocytopenia, anemia, vomiting/diarrhea, dyspnea, edema, febrile neutropenia, fever, weakness, infection, DVT</a:t>
                      </a:r>
                    </a:p>
                  </a:txBody>
                  <a:tcPr marL="14683" marR="14683" marT="14683" marB="14683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Mehta-</a:t>
                      </a:r>
                      <a:r>
                        <a:rPr lang="tr-TR" sz="10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Shah</a:t>
                      </a:r>
                      <a:r>
                        <a:rPr lang="tr-TR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et al. 2017 [</a:t>
                      </a:r>
                      <a:r>
                        <a:rPr lang="tr-TR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37</a:t>
                      </a:r>
                      <a:r>
                        <a:rPr lang="tr-TR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]</a:t>
                      </a:r>
                    </a:p>
                  </a:txBody>
                  <a:tcPr marL="14683" marR="14683" marT="14683" marB="14683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679061"/>
                  </a:ext>
                </a:extLst>
              </a:tr>
              <a:tr h="517289"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Panobinostat</a:t>
                      </a:r>
                      <a:r>
                        <a:rPr lang="tr-TR" sz="1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tr-TR" sz="10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and</a:t>
                      </a:r>
                      <a:r>
                        <a:rPr lang="tr-TR" sz="1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tr-TR" sz="10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bortezomib</a:t>
                      </a:r>
                      <a:endParaRPr lang="tr-TR" sz="10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14683" marR="14683" marT="14683" marB="14683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II</a:t>
                      </a:r>
                    </a:p>
                  </a:txBody>
                  <a:tcPr marL="14683" marR="14683" marT="14683" marB="14683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23 patients with stage II-IV relapsed/refractory PTCL</a:t>
                      </a:r>
                    </a:p>
                  </a:txBody>
                  <a:tcPr marL="14683" marR="14683" marT="14683" marB="14683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ORR 43%, median TTR 39.5 days, median DOR 5.6 months</a:t>
                      </a:r>
                    </a:p>
                  </a:txBody>
                  <a:tcPr marL="14683" marR="14683" marT="14683" marB="14683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Thrombocytopenia, neutropenia, diarrhea, asthenia, fatigue, peripheral neuropathy</a:t>
                      </a:r>
                    </a:p>
                  </a:txBody>
                  <a:tcPr marL="14683" marR="14683" marT="14683" marB="14683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Tan et al. 2015 [</a:t>
                      </a:r>
                      <a:r>
                        <a:rPr lang="tr-TR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38</a:t>
                      </a:r>
                      <a:r>
                        <a:rPr lang="tr-TR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]</a:t>
                      </a:r>
                    </a:p>
                  </a:txBody>
                  <a:tcPr marL="14683" marR="14683" marT="14683" marB="14683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518435"/>
                  </a:ext>
                </a:extLst>
              </a:tr>
            </a:tbl>
          </a:graphicData>
        </a:graphic>
      </p:graphicFrame>
      <p:sp>
        <p:nvSpPr>
          <p:cNvPr id="5" name="Dikdörtgen 4">
            <a:extLst>
              <a:ext uri="{FF2B5EF4-FFF2-40B4-BE49-F238E27FC236}">
                <a16:creationId xmlns:a16="http://schemas.microsoft.com/office/drawing/2014/main" id="{C1EF6F81-A4AF-4E15-83BF-AC2E93C3A981}"/>
              </a:ext>
            </a:extLst>
          </p:cNvPr>
          <p:cNvSpPr/>
          <p:nvPr/>
        </p:nvSpPr>
        <p:spPr>
          <a:xfrm>
            <a:off x="628650" y="6450920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tr-TR" sz="800" dirty="0" err="1">
                <a:solidFill>
                  <a:schemeClr val="bg2">
                    <a:lumMod val="10000"/>
                  </a:schemeClr>
                </a:solidFill>
              </a:rPr>
              <a:t>Curr</a:t>
            </a:r>
            <a:r>
              <a:rPr lang="tr-TR" sz="8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tr-TR" sz="800" dirty="0" err="1">
                <a:solidFill>
                  <a:schemeClr val="bg2">
                    <a:lumMod val="10000"/>
                  </a:schemeClr>
                </a:solidFill>
              </a:rPr>
              <a:t>Hematol</a:t>
            </a:r>
            <a:r>
              <a:rPr lang="tr-TR" sz="8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tr-TR" sz="800" dirty="0" err="1">
                <a:solidFill>
                  <a:schemeClr val="bg2">
                    <a:lumMod val="10000"/>
                  </a:schemeClr>
                </a:solidFill>
              </a:rPr>
              <a:t>Malig</a:t>
            </a:r>
            <a:r>
              <a:rPr lang="tr-TR" sz="8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tr-TR" sz="800" dirty="0" err="1">
                <a:solidFill>
                  <a:schemeClr val="bg2">
                    <a:lumMod val="10000"/>
                  </a:schemeClr>
                </a:solidFill>
              </a:rPr>
              <a:t>Rep</a:t>
            </a:r>
            <a:r>
              <a:rPr lang="tr-TR" sz="800" dirty="0">
                <a:solidFill>
                  <a:schemeClr val="bg2">
                    <a:lumMod val="10000"/>
                  </a:schemeClr>
                </a:solidFill>
              </a:rPr>
              <a:t>. 2018 Feb;13(1):13-24.</a:t>
            </a:r>
          </a:p>
          <a:p>
            <a:pPr lvl="0">
              <a:defRPr/>
            </a:pPr>
            <a:r>
              <a:rPr lang="tr-TR" sz="800" dirty="0">
                <a:solidFill>
                  <a:schemeClr val="bg2">
                    <a:lumMod val="10000"/>
                  </a:schemeClr>
                </a:solidFill>
              </a:rPr>
              <a:t> </a:t>
            </a:r>
            <a:endParaRPr kumimoji="0" lang="tr-TR" sz="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070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411384B-F23B-65D9-5016-264C20ED0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7030A0"/>
                </a:solidFill>
              </a:rPr>
              <a:t>Diğerleri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2B01D7F-6989-7CCB-9BF7-D9D2CC8F7E2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err="1"/>
              <a:t>Valemostat</a:t>
            </a:r>
            <a:r>
              <a:rPr lang="tr-TR" dirty="0"/>
              <a:t> (EZH1 ve EZH2 </a:t>
            </a:r>
            <a:r>
              <a:rPr lang="tr-TR" dirty="0" err="1"/>
              <a:t>dual</a:t>
            </a:r>
            <a:r>
              <a:rPr lang="tr-TR" dirty="0"/>
              <a:t> inhibitörü)</a:t>
            </a:r>
          </a:p>
          <a:p>
            <a:r>
              <a:rPr lang="tr-TR" dirty="0"/>
              <a:t>Faz 1 çalışma, r/r PTHL-</a:t>
            </a:r>
            <a:r>
              <a:rPr lang="tr-TR" dirty="0" err="1"/>
              <a:t>nos</a:t>
            </a:r>
            <a:r>
              <a:rPr lang="tr-TR" dirty="0"/>
              <a:t> ORR %56</a:t>
            </a:r>
          </a:p>
          <a:p>
            <a:endParaRPr lang="tr-TR" dirty="0"/>
          </a:p>
          <a:p>
            <a:r>
              <a:rPr lang="tr-TR" dirty="0" err="1"/>
              <a:t>Duvelisib</a:t>
            </a:r>
            <a:r>
              <a:rPr lang="tr-TR" dirty="0"/>
              <a:t> (oral PI3K inhibitör)</a:t>
            </a:r>
          </a:p>
          <a:p>
            <a:r>
              <a:rPr lang="tr-TR" dirty="0"/>
              <a:t>Faz 1 çalışma, ORR %50</a:t>
            </a:r>
          </a:p>
          <a:p>
            <a:endParaRPr lang="tr-TR" dirty="0"/>
          </a:p>
          <a:p>
            <a:r>
              <a:rPr lang="tr-TR" dirty="0" err="1"/>
              <a:t>Linpernsib</a:t>
            </a:r>
            <a:r>
              <a:rPr lang="tr-TR" dirty="0"/>
              <a:t> (oral PI3K inhibitör)</a:t>
            </a:r>
          </a:p>
          <a:p>
            <a:r>
              <a:rPr lang="tr-TR" dirty="0"/>
              <a:t>Faz 1çalışma, ORR %70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986BAF9-028A-BE70-B3C9-F84CE8154FD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err="1"/>
              <a:t>Tipifarnib</a:t>
            </a:r>
            <a:r>
              <a:rPr lang="tr-TR" dirty="0"/>
              <a:t> (</a:t>
            </a:r>
            <a:r>
              <a:rPr lang="tr-TR" dirty="0" err="1"/>
              <a:t>Farnesil</a:t>
            </a:r>
            <a:r>
              <a:rPr lang="tr-TR" dirty="0"/>
              <a:t> transferaz inhibitörü)</a:t>
            </a:r>
          </a:p>
          <a:p>
            <a:r>
              <a:rPr lang="tr-TR" dirty="0"/>
              <a:t>Faz1 ve faz 2 çalışma, ORR %50</a:t>
            </a:r>
          </a:p>
          <a:p>
            <a:endParaRPr lang="tr-TR" dirty="0"/>
          </a:p>
          <a:p>
            <a:r>
              <a:rPr lang="tr-TR" dirty="0" err="1"/>
              <a:t>Ruksolitinib</a:t>
            </a:r>
            <a:r>
              <a:rPr lang="tr-TR" dirty="0"/>
              <a:t> (Jak1/2 </a:t>
            </a:r>
            <a:r>
              <a:rPr lang="tr-TR" dirty="0" err="1"/>
              <a:t>inh</a:t>
            </a:r>
            <a:r>
              <a:rPr lang="tr-TR" dirty="0"/>
              <a:t>)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 err="1"/>
              <a:t>Lenalidomide</a:t>
            </a:r>
            <a:endParaRPr lang="tr-TR" dirty="0"/>
          </a:p>
          <a:p>
            <a:endParaRPr lang="tr-TR" dirty="0"/>
          </a:p>
          <a:p>
            <a:pPr marL="0" indent="0" algn="ctr">
              <a:buNone/>
            </a:pPr>
            <a:r>
              <a:rPr lang="tr-TR" dirty="0"/>
              <a:t>…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48372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2783F29-1169-F6B4-DB6E-46FC3393C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7030A0"/>
                </a:solidFill>
              </a:rPr>
              <a:t>CAR-T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4E36E39-08A7-84A4-BDAB-202CF0762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CD5</a:t>
            </a:r>
          </a:p>
          <a:p>
            <a:r>
              <a:rPr lang="tr-TR" dirty="0"/>
              <a:t>CD7</a:t>
            </a:r>
          </a:p>
          <a:p>
            <a:endParaRPr lang="tr-TR" dirty="0"/>
          </a:p>
          <a:p>
            <a:r>
              <a:rPr lang="tr-TR" dirty="0"/>
              <a:t>CD70</a:t>
            </a:r>
          </a:p>
          <a:p>
            <a:r>
              <a:rPr lang="tr-TR" dirty="0"/>
              <a:t>TRBC1</a:t>
            </a:r>
          </a:p>
        </p:txBody>
      </p:sp>
    </p:spTree>
    <p:extLst>
      <p:ext uri="{BB962C8B-B14F-4D97-AF65-F5344CB8AC3E}">
        <p14:creationId xmlns:p14="http://schemas.microsoft.com/office/powerpoint/2010/main" val="4444538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B40F482-6475-7853-C2FD-2C1D7457A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rgbClr val="7030A0"/>
                </a:solidFill>
              </a:rPr>
              <a:t>Onkolitik</a:t>
            </a:r>
            <a:r>
              <a:rPr lang="tr-TR" b="1" dirty="0">
                <a:solidFill>
                  <a:srgbClr val="7030A0"/>
                </a:solidFill>
              </a:rPr>
              <a:t> viral terapi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093E617-B796-DF1A-92F2-891B44F6F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Kanser hücrelerini </a:t>
            </a:r>
            <a:r>
              <a:rPr lang="tr-TR" dirty="0" err="1"/>
              <a:t>infekte</a:t>
            </a:r>
            <a:r>
              <a:rPr lang="tr-TR" dirty="0"/>
              <a:t> ederek zarar veren ve antitümör </a:t>
            </a:r>
            <a:r>
              <a:rPr lang="tr-TR" dirty="0" err="1"/>
              <a:t>immun</a:t>
            </a:r>
            <a:r>
              <a:rPr lang="tr-TR" dirty="0"/>
              <a:t> hücrelerin tümöre göçünü sağlayan virüslerin kullanımı</a:t>
            </a:r>
          </a:p>
          <a:p>
            <a:endParaRPr lang="tr-TR" dirty="0"/>
          </a:p>
          <a:p>
            <a:r>
              <a:rPr lang="tr-TR" dirty="0" err="1"/>
              <a:t>Malign</a:t>
            </a:r>
            <a:r>
              <a:rPr lang="tr-TR" dirty="0"/>
              <a:t> </a:t>
            </a:r>
            <a:r>
              <a:rPr lang="tr-TR" dirty="0" err="1"/>
              <a:t>melanom</a:t>
            </a:r>
            <a:endParaRPr lang="tr-TR" dirty="0"/>
          </a:p>
          <a:p>
            <a:r>
              <a:rPr lang="tr-TR" dirty="0" err="1"/>
              <a:t>Glioblastom</a:t>
            </a:r>
            <a:endParaRPr lang="tr-TR" dirty="0"/>
          </a:p>
          <a:p>
            <a:endParaRPr lang="tr-TR" dirty="0"/>
          </a:p>
          <a:p>
            <a:r>
              <a:rPr lang="tr-TR" dirty="0"/>
              <a:t>Hematolojik kanserlerden </a:t>
            </a:r>
          </a:p>
          <a:p>
            <a:pPr marL="0" indent="0">
              <a:buNone/>
            </a:pPr>
            <a:r>
              <a:rPr lang="tr-TR" dirty="0"/>
              <a:t>**PTHL </a:t>
            </a:r>
            <a:r>
              <a:rPr lang="tr-TR" dirty="0">
                <a:sym typeface="Wingdings" panose="05000000000000000000" pitchFamily="2" charset="2"/>
              </a:rPr>
              <a:t>  </a:t>
            </a:r>
          </a:p>
          <a:p>
            <a:pPr marL="0" indent="0">
              <a:buNone/>
            </a:pPr>
            <a:r>
              <a:rPr lang="tr-TR">
                <a:sym typeface="Wingdings" panose="05000000000000000000" pitchFamily="2" charset="2"/>
              </a:rPr>
              <a:t>*Multipl </a:t>
            </a:r>
            <a:r>
              <a:rPr lang="tr-TR" dirty="0">
                <a:sym typeface="Wingdings" panose="05000000000000000000" pitchFamily="2" charset="2"/>
              </a:rPr>
              <a:t>miyeloma AML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934343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8D7C869-B40F-A72B-60EB-A5DED1FD3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217F360-64CB-1B86-BB39-904C18AD1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33" y="-572"/>
            <a:ext cx="3168763" cy="6858000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259C927E-2B9B-08AE-AA54-C6DC57246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963" y="595313"/>
            <a:ext cx="3168763" cy="6858000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D56FBCD9-3E8A-F2C8-4376-BA0DCB382D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693" y="-572"/>
            <a:ext cx="3168763" cy="6858000"/>
          </a:xfrm>
          <a:prstGeom prst="rect">
            <a:avLst/>
          </a:prstGeom>
        </p:spPr>
      </p:pic>
      <p:sp>
        <p:nvSpPr>
          <p:cNvPr id="11" name="Ok: Sağ 10">
            <a:extLst>
              <a:ext uri="{FF2B5EF4-FFF2-40B4-BE49-F238E27FC236}">
                <a16:creationId xmlns:a16="http://schemas.microsoft.com/office/drawing/2014/main" id="{D60F556D-8BCE-44F1-74B9-451FC99238C6}"/>
              </a:ext>
            </a:extLst>
          </p:cNvPr>
          <p:cNvSpPr/>
          <p:nvPr/>
        </p:nvSpPr>
        <p:spPr>
          <a:xfrm>
            <a:off x="7331815" y="3428428"/>
            <a:ext cx="1411796" cy="145618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2767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F712091-64FD-99D9-026F-5F4F238E0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68CF26B0-A13E-DA19-2D98-BD9CEAF086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60120" y="365125"/>
            <a:ext cx="10713720" cy="6023862"/>
          </a:xfrm>
        </p:spPr>
      </p:pic>
    </p:spTree>
    <p:extLst>
      <p:ext uri="{BB962C8B-B14F-4D97-AF65-F5344CB8AC3E}">
        <p14:creationId xmlns:p14="http://schemas.microsoft.com/office/powerpoint/2010/main" val="3659010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>
                <a16:creationId xmlns:a16="http://schemas.microsoft.com/office/drawing/2014/main" id="{536DA655-EBDB-C303-3B83-6B013956F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E208CA6-7125-2ECE-313E-C3F784377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b="1" dirty="0">
                <a:solidFill>
                  <a:srgbClr val="7030A0"/>
                </a:solidFill>
              </a:rPr>
              <a:t>                                              TEŞEKKÜRLER…</a:t>
            </a:r>
          </a:p>
        </p:txBody>
      </p:sp>
    </p:spTree>
    <p:extLst>
      <p:ext uri="{BB962C8B-B14F-4D97-AF65-F5344CB8AC3E}">
        <p14:creationId xmlns:p14="http://schemas.microsoft.com/office/powerpoint/2010/main" val="16973486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C5F41-4481-A945-ADBE-8B5602145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32" y="153858"/>
            <a:ext cx="10515600" cy="1325563"/>
          </a:xfrm>
        </p:spPr>
        <p:txBody>
          <a:bodyPr/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BELİNOSTAT: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Uygulama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Dozu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Şeması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11DEAEC-4532-4E72-9E9B-3054DE577C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1520" y="6240379"/>
            <a:ext cx="9409914" cy="19553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BELEODAQ® [Prescribing Information], </a:t>
            </a:r>
            <a:r>
              <a:rPr lang="en-US" dirty="0" err="1"/>
              <a:t>Acrotech</a:t>
            </a:r>
            <a:r>
              <a:rPr lang="en-US" dirty="0"/>
              <a:t> Biopharma, LLC. January 2020.</a:t>
            </a:r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B496B847-DBB0-D943-BA3F-4A9FF1638916}"/>
              </a:ext>
            </a:extLst>
          </p:cNvPr>
          <p:cNvSpPr/>
          <p:nvPr/>
        </p:nvSpPr>
        <p:spPr>
          <a:xfrm>
            <a:off x="691532" y="4483672"/>
            <a:ext cx="10894584" cy="1393022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70000"/>
                </a:schemeClr>
              </a:gs>
              <a:gs pos="100000">
                <a:schemeClr val="bg1"/>
              </a:gs>
            </a:gsLst>
            <a:lin ang="5400000" scaled="1"/>
          </a:gradFill>
        </p:spPr>
        <p:txBody>
          <a:bodyPr vert="horz" lIns="0" tIns="34290" rIns="0" bIns="0" rtlCol="0">
            <a:noAutofit/>
          </a:bodyPr>
          <a:lstStyle/>
          <a:p>
            <a:pPr marL="254794" indent="-171450">
              <a:lnSpc>
                <a:spcPct val="15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2060"/>
                </a:solidFill>
              </a:rPr>
              <a:t>BELİNOSTAT</a:t>
            </a:r>
            <a:r>
              <a:rPr lang="en-US" sz="1200" dirty="0">
                <a:solidFill>
                  <a:srgbClr val="002060"/>
                </a:solidFill>
              </a:rPr>
              <a:t>, 1.000 mg/m</a:t>
            </a:r>
            <a:r>
              <a:rPr lang="en-US" sz="1200" baseline="30000" dirty="0">
                <a:solidFill>
                  <a:srgbClr val="002060"/>
                </a:solidFill>
              </a:rPr>
              <a:t>2  </a:t>
            </a:r>
            <a:r>
              <a:rPr lang="en-US" sz="1200" dirty="0" err="1">
                <a:solidFill>
                  <a:srgbClr val="002060"/>
                </a:solidFill>
              </a:rPr>
              <a:t>dozunda</a:t>
            </a:r>
            <a:r>
              <a:rPr lang="en-US" sz="1200" dirty="0">
                <a:solidFill>
                  <a:srgbClr val="002060"/>
                </a:solidFill>
              </a:rPr>
              <a:t> 30 </a:t>
            </a:r>
            <a:r>
              <a:rPr lang="en-US" sz="1200" dirty="0" err="1">
                <a:solidFill>
                  <a:srgbClr val="002060"/>
                </a:solidFill>
              </a:rPr>
              <a:t>dk’lık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i.v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infüzyon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şeklinde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uygulanır</a:t>
            </a:r>
            <a:r>
              <a:rPr lang="en-US" sz="1200" dirty="0">
                <a:solidFill>
                  <a:srgbClr val="002060"/>
                </a:solidFill>
              </a:rPr>
              <a:t>.</a:t>
            </a:r>
          </a:p>
          <a:p>
            <a:pPr marL="254794" indent="-171450">
              <a:lnSpc>
                <a:spcPct val="15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060"/>
                </a:solidFill>
              </a:rPr>
              <a:t>21 </a:t>
            </a:r>
            <a:r>
              <a:rPr lang="en-US" sz="1200" dirty="0" err="1">
                <a:solidFill>
                  <a:srgbClr val="002060"/>
                </a:solidFill>
              </a:rPr>
              <a:t>günlük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sikluslar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şeklinde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ve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siklusun</a:t>
            </a:r>
            <a:r>
              <a:rPr lang="en-US" sz="1200" dirty="0">
                <a:solidFill>
                  <a:srgbClr val="002060"/>
                </a:solidFill>
              </a:rPr>
              <a:t> 1-5.günlerinde </a:t>
            </a:r>
            <a:r>
              <a:rPr lang="en-US" sz="1200" dirty="0" err="1">
                <a:solidFill>
                  <a:srgbClr val="002060"/>
                </a:solidFill>
              </a:rPr>
              <a:t>günde</a:t>
            </a:r>
            <a:r>
              <a:rPr lang="en-US" sz="1200" dirty="0">
                <a:solidFill>
                  <a:srgbClr val="002060"/>
                </a:solidFill>
              </a:rPr>
              <a:t> 1 </a:t>
            </a:r>
            <a:r>
              <a:rPr lang="en-US" sz="1200" dirty="0" err="1">
                <a:solidFill>
                  <a:srgbClr val="002060"/>
                </a:solidFill>
              </a:rPr>
              <a:t>defa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i.v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infüzyonla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uygulanır</a:t>
            </a:r>
            <a:r>
              <a:rPr lang="en-US" sz="1200" dirty="0">
                <a:solidFill>
                  <a:srgbClr val="002060"/>
                </a:solidFill>
              </a:rPr>
              <a:t>. </a:t>
            </a:r>
          </a:p>
          <a:p>
            <a:pPr marL="254794" indent="-171450">
              <a:lnSpc>
                <a:spcPct val="15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060"/>
                </a:solidFill>
              </a:rPr>
              <a:t>21 </a:t>
            </a:r>
            <a:r>
              <a:rPr lang="en-US" sz="1200" dirty="0" err="1">
                <a:solidFill>
                  <a:srgbClr val="002060"/>
                </a:solidFill>
              </a:rPr>
              <a:t>günlük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sikluslara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hastalık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progrese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edene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veya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kabul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edilemeyen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toksisiteye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ulaşılıncaya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kadar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devam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edilir</a:t>
            </a:r>
            <a:r>
              <a:rPr lang="en-US" sz="1200" dirty="0">
                <a:solidFill>
                  <a:srgbClr val="002060"/>
                </a:solidFill>
              </a:rPr>
              <a:t>.</a:t>
            </a:r>
          </a:p>
          <a:p>
            <a:pPr marL="254794" indent="-171450">
              <a:lnSpc>
                <a:spcPct val="15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rgbClr val="002060"/>
                </a:solidFill>
              </a:rPr>
              <a:t>Hematolojik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ve</a:t>
            </a:r>
            <a:r>
              <a:rPr lang="en-US" sz="1200" dirty="0">
                <a:solidFill>
                  <a:srgbClr val="002060"/>
                </a:solidFill>
              </a:rPr>
              <a:t> non-</a:t>
            </a:r>
            <a:r>
              <a:rPr lang="en-US" sz="1200" dirty="0" err="1">
                <a:solidFill>
                  <a:srgbClr val="002060"/>
                </a:solidFill>
              </a:rPr>
              <a:t>hematolojik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toksisitede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doz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modifiye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edilir</a:t>
            </a:r>
            <a:r>
              <a:rPr lang="en-US" sz="12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26" name="Resim 25">
            <a:extLst>
              <a:ext uri="{FF2B5EF4-FFF2-40B4-BE49-F238E27FC236}">
                <a16:creationId xmlns:a16="http://schemas.microsoft.com/office/drawing/2014/main" id="{AF3C5A52-E013-B543-8078-B5E6B83B8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1151" y="1049350"/>
            <a:ext cx="7594600" cy="1422400"/>
          </a:xfrm>
          <a:prstGeom prst="rect">
            <a:avLst/>
          </a:prstGeom>
        </p:spPr>
      </p:pic>
      <p:sp>
        <p:nvSpPr>
          <p:cNvPr id="27" name="Metin kutusu 26">
            <a:extLst>
              <a:ext uri="{FF2B5EF4-FFF2-40B4-BE49-F238E27FC236}">
                <a16:creationId xmlns:a16="http://schemas.microsoft.com/office/drawing/2014/main" id="{A3E3EE00-2382-5246-BA06-B05612193454}"/>
              </a:ext>
            </a:extLst>
          </p:cNvPr>
          <p:cNvSpPr txBox="1"/>
          <p:nvPr/>
        </p:nvSpPr>
        <p:spPr>
          <a:xfrm>
            <a:off x="1346748" y="2120392"/>
            <a:ext cx="108880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000" b="1" i="1" dirty="0"/>
              <a:t>GÜNLER</a:t>
            </a:r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EFDBA9AA-8BC2-BD49-81A6-A84EB84744DB}"/>
              </a:ext>
            </a:extLst>
          </p:cNvPr>
          <p:cNvSpPr txBox="1"/>
          <p:nvPr/>
        </p:nvSpPr>
        <p:spPr>
          <a:xfrm>
            <a:off x="2772706" y="1133601"/>
            <a:ext cx="73416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000" b="1" dirty="0"/>
              <a:t>Faz-1</a:t>
            </a:r>
            <a:endParaRPr lang="tr-TR" sz="1000" dirty="0"/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BC960DE5-81AE-9946-ABF0-9C12E526DA77}"/>
              </a:ext>
            </a:extLst>
          </p:cNvPr>
          <p:cNvSpPr txBox="1"/>
          <p:nvPr/>
        </p:nvSpPr>
        <p:spPr>
          <a:xfrm>
            <a:off x="5722990" y="1127313"/>
            <a:ext cx="73416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000" b="1" dirty="0"/>
              <a:t>Faz-2</a:t>
            </a:r>
            <a:endParaRPr lang="tr-TR" sz="1000" dirty="0"/>
          </a:p>
        </p:txBody>
      </p:sp>
      <p:sp>
        <p:nvSpPr>
          <p:cNvPr id="30" name="Metin kutusu 29">
            <a:extLst>
              <a:ext uri="{FF2B5EF4-FFF2-40B4-BE49-F238E27FC236}">
                <a16:creationId xmlns:a16="http://schemas.microsoft.com/office/drawing/2014/main" id="{066316A7-4E8F-F04F-8CC3-3644FF45C9C8}"/>
              </a:ext>
            </a:extLst>
          </p:cNvPr>
          <p:cNvSpPr txBox="1"/>
          <p:nvPr/>
        </p:nvSpPr>
        <p:spPr>
          <a:xfrm>
            <a:off x="4804821" y="1602170"/>
            <a:ext cx="2559659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300" b="1" dirty="0"/>
              <a:t>16 Günlük Tedavisiz Dönem</a:t>
            </a:r>
            <a:endParaRPr lang="tr-TR" sz="1300" dirty="0"/>
          </a:p>
        </p:txBody>
      </p:sp>
      <p:pic>
        <p:nvPicPr>
          <p:cNvPr id="31" name="Picture 4" descr="Syringe Icon, Syringe Icons, Syringe, Medicine PNG and Vector with  Transparent Background for Free Download">
            <a:extLst>
              <a:ext uri="{FF2B5EF4-FFF2-40B4-BE49-F238E27FC236}">
                <a16:creationId xmlns:a16="http://schemas.microsoft.com/office/drawing/2014/main" id="{EB7C9043-99FE-2D41-B1E8-428D2D0D5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490" y="1479421"/>
            <a:ext cx="621321" cy="62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10C4481A-6F59-A340-9F7E-9BC178EAA3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2306" y="2571821"/>
            <a:ext cx="5008339" cy="920788"/>
          </a:xfrm>
          <a:prstGeom prst="rect">
            <a:avLst/>
          </a:prstGeom>
        </p:spPr>
      </p:pic>
      <p:sp>
        <p:nvSpPr>
          <p:cNvPr id="13" name="TextBox 5648">
            <a:extLst>
              <a:ext uri="{FF2B5EF4-FFF2-40B4-BE49-F238E27FC236}">
                <a16:creationId xmlns:a16="http://schemas.microsoft.com/office/drawing/2014/main" id="{5EDA5DEB-CBB0-B54A-A722-A706B091D44D}"/>
              </a:ext>
            </a:extLst>
          </p:cNvPr>
          <p:cNvSpPr txBox="1"/>
          <p:nvPr/>
        </p:nvSpPr>
        <p:spPr>
          <a:xfrm>
            <a:off x="2590239" y="3677099"/>
            <a:ext cx="1833261" cy="5847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457189">
              <a:lnSpc>
                <a:spcPct val="95000"/>
              </a:lnSpc>
            </a:pPr>
            <a:r>
              <a:rPr lang="en-US" sz="1000" b="1" dirty="0" err="1">
                <a:solidFill>
                  <a:schemeClr val="accent1"/>
                </a:solidFill>
              </a:rPr>
              <a:t>Tedavide</a:t>
            </a:r>
            <a:r>
              <a:rPr lang="en-US" sz="1000" b="1" dirty="0">
                <a:solidFill>
                  <a:schemeClr val="accent1"/>
                </a:solidFill>
              </a:rPr>
              <a:t> </a:t>
            </a:r>
            <a:r>
              <a:rPr lang="en-US" sz="1000" b="1" dirty="0" err="1">
                <a:solidFill>
                  <a:schemeClr val="accent1"/>
                </a:solidFill>
              </a:rPr>
              <a:t>önerilen</a:t>
            </a:r>
            <a:r>
              <a:rPr lang="en-US" sz="1000" b="1" dirty="0">
                <a:solidFill>
                  <a:schemeClr val="accent1"/>
                </a:solidFill>
              </a:rPr>
              <a:t> BELİNOSTAT </a:t>
            </a:r>
            <a:r>
              <a:rPr lang="en-US" sz="1000" b="1" dirty="0" err="1">
                <a:solidFill>
                  <a:schemeClr val="accent1"/>
                </a:solidFill>
              </a:rPr>
              <a:t>dozu</a:t>
            </a:r>
            <a:r>
              <a:rPr lang="en-US" sz="1000" b="1" dirty="0">
                <a:solidFill>
                  <a:schemeClr val="accent1"/>
                </a:solidFill>
              </a:rPr>
              <a:t> 1000 mg/m</a:t>
            </a:r>
            <a:r>
              <a:rPr lang="en-US" sz="1000" b="1" baseline="30000" dirty="0">
                <a:solidFill>
                  <a:schemeClr val="accent1"/>
                </a:solidFill>
              </a:rPr>
              <a:t>2</a:t>
            </a:r>
            <a:r>
              <a:rPr lang="en-US" sz="1000" b="1" dirty="0">
                <a:solidFill>
                  <a:schemeClr val="accent1"/>
                </a:solidFill>
              </a:rPr>
              <a:t>.</a:t>
            </a:r>
          </a:p>
          <a:p>
            <a:pPr algn="ctr" defTabSz="457189">
              <a:lnSpc>
                <a:spcPct val="95000"/>
              </a:lnSpc>
            </a:pPr>
            <a:endParaRPr lang="en-US" sz="1000" b="1" dirty="0">
              <a:solidFill>
                <a:schemeClr val="accent1"/>
              </a:solidFill>
            </a:endParaRPr>
          </a:p>
        </p:txBody>
      </p:sp>
      <p:sp>
        <p:nvSpPr>
          <p:cNvPr id="14" name="TextBox 5648">
            <a:extLst>
              <a:ext uri="{FF2B5EF4-FFF2-40B4-BE49-F238E27FC236}">
                <a16:creationId xmlns:a16="http://schemas.microsoft.com/office/drawing/2014/main" id="{F03B04A0-B634-464B-A770-4A502CC287F9}"/>
              </a:ext>
            </a:extLst>
          </p:cNvPr>
          <p:cNvSpPr txBox="1"/>
          <p:nvPr/>
        </p:nvSpPr>
        <p:spPr>
          <a:xfrm>
            <a:off x="4655855" y="3677099"/>
            <a:ext cx="1833261" cy="43858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457189">
              <a:lnSpc>
                <a:spcPct val="95000"/>
              </a:lnSpc>
            </a:pPr>
            <a:r>
              <a:rPr lang="en-US" sz="1000" b="1" dirty="0" err="1">
                <a:solidFill>
                  <a:schemeClr val="accent1"/>
                </a:solidFill>
              </a:rPr>
              <a:t>Kısa</a:t>
            </a:r>
            <a:r>
              <a:rPr lang="en-US" sz="1000" b="1" dirty="0">
                <a:solidFill>
                  <a:schemeClr val="accent1"/>
                </a:solidFill>
              </a:rPr>
              <a:t>, </a:t>
            </a:r>
            <a:r>
              <a:rPr lang="en-US" sz="1000" b="1" dirty="0" err="1">
                <a:solidFill>
                  <a:schemeClr val="accent1"/>
                </a:solidFill>
              </a:rPr>
              <a:t>yalnızca</a:t>
            </a:r>
            <a:r>
              <a:rPr lang="en-US" sz="1000" b="1" dirty="0">
                <a:solidFill>
                  <a:schemeClr val="accent1"/>
                </a:solidFill>
              </a:rPr>
              <a:t> 30 </a:t>
            </a:r>
            <a:r>
              <a:rPr lang="en-US" sz="1000" b="1" dirty="0" err="1">
                <a:solidFill>
                  <a:schemeClr val="accent1"/>
                </a:solidFill>
              </a:rPr>
              <a:t>dk’lık</a:t>
            </a:r>
            <a:r>
              <a:rPr lang="en-US" sz="1000" b="1" dirty="0">
                <a:solidFill>
                  <a:schemeClr val="accent1"/>
                </a:solidFill>
              </a:rPr>
              <a:t> </a:t>
            </a:r>
            <a:r>
              <a:rPr lang="en-US" sz="1000" b="1" dirty="0" err="1">
                <a:solidFill>
                  <a:schemeClr val="accent1"/>
                </a:solidFill>
              </a:rPr>
              <a:t>i.v</a:t>
            </a:r>
            <a:r>
              <a:rPr lang="en-US" sz="1000" b="1" dirty="0">
                <a:solidFill>
                  <a:schemeClr val="accent1"/>
                </a:solidFill>
              </a:rPr>
              <a:t> </a:t>
            </a:r>
            <a:r>
              <a:rPr lang="en-US" sz="1000" b="1" dirty="0" err="1">
                <a:solidFill>
                  <a:schemeClr val="accent1"/>
                </a:solidFill>
              </a:rPr>
              <a:t>infüzyon</a:t>
            </a:r>
            <a:r>
              <a:rPr lang="en-US" sz="1000" b="1" dirty="0">
                <a:solidFill>
                  <a:schemeClr val="accent1"/>
                </a:solidFill>
              </a:rPr>
              <a:t> </a:t>
            </a:r>
            <a:r>
              <a:rPr lang="en-US" sz="1000" b="1" dirty="0" err="1">
                <a:solidFill>
                  <a:schemeClr val="accent1"/>
                </a:solidFill>
              </a:rPr>
              <a:t>süresi</a:t>
            </a:r>
            <a:r>
              <a:rPr lang="en-US" sz="1000" b="1" dirty="0">
                <a:solidFill>
                  <a:schemeClr val="accent1"/>
                </a:solidFill>
              </a:rPr>
              <a:t>.</a:t>
            </a:r>
            <a:endParaRPr lang="en-US" sz="1000" b="1" baseline="30000" dirty="0">
              <a:solidFill>
                <a:schemeClr val="accent1"/>
              </a:solidFill>
            </a:endParaRPr>
          </a:p>
          <a:p>
            <a:pPr algn="ctr" defTabSz="457189">
              <a:lnSpc>
                <a:spcPct val="95000"/>
              </a:lnSpc>
            </a:pPr>
            <a:endParaRPr lang="en-US" sz="1000" b="1" dirty="0">
              <a:solidFill>
                <a:schemeClr val="accent1"/>
              </a:solidFill>
            </a:endParaRPr>
          </a:p>
        </p:txBody>
      </p:sp>
      <p:sp>
        <p:nvSpPr>
          <p:cNvPr id="15" name="TextBox 5648">
            <a:extLst>
              <a:ext uri="{FF2B5EF4-FFF2-40B4-BE49-F238E27FC236}">
                <a16:creationId xmlns:a16="http://schemas.microsoft.com/office/drawing/2014/main" id="{F5647DD4-F3F2-B24E-A025-85BC4EC94691}"/>
              </a:ext>
            </a:extLst>
          </p:cNvPr>
          <p:cNvSpPr txBox="1"/>
          <p:nvPr/>
        </p:nvSpPr>
        <p:spPr>
          <a:xfrm>
            <a:off x="6447849" y="3677099"/>
            <a:ext cx="1833261" cy="43858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457189">
              <a:lnSpc>
                <a:spcPct val="95000"/>
              </a:lnSpc>
            </a:pPr>
            <a:r>
              <a:rPr lang="en-US" sz="1000" b="1" dirty="0">
                <a:solidFill>
                  <a:schemeClr val="accent1"/>
                </a:solidFill>
              </a:rPr>
              <a:t>5 </a:t>
            </a:r>
            <a:r>
              <a:rPr lang="en-US" sz="1000" b="1" dirty="0" err="1">
                <a:solidFill>
                  <a:schemeClr val="accent1"/>
                </a:solidFill>
              </a:rPr>
              <a:t>gün</a:t>
            </a:r>
            <a:r>
              <a:rPr lang="en-US" sz="1000" b="1" dirty="0">
                <a:solidFill>
                  <a:schemeClr val="accent1"/>
                </a:solidFill>
              </a:rPr>
              <a:t> on, </a:t>
            </a:r>
          </a:p>
          <a:p>
            <a:pPr algn="ctr" defTabSz="457189">
              <a:lnSpc>
                <a:spcPct val="95000"/>
              </a:lnSpc>
            </a:pPr>
            <a:r>
              <a:rPr lang="en-US" sz="1000" b="1" dirty="0">
                <a:solidFill>
                  <a:schemeClr val="accent1"/>
                </a:solidFill>
              </a:rPr>
              <a:t>16 </a:t>
            </a:r>
            <a:r>
              <a:rPr lang="en-US" sz="1000" b="1" dirty="0" err="1">
                <a:solidFill>
                  <a:schemeClr val="accent1"/>
                </a:solidFill>
              </a:rPr>
              <a:t>gün</a:t>
            </a:r>
            <a:r>
              <a:rPr lang="en-US" sz="1000" b="1" dirty="0">
                <a:solidFill>
                  <a:schemeClr val="accent1"/>
                </a:solidFill>
              </a:rPr>
              <a:t> off.</a:t>
            </a:r>
            <a:endParaRPr lang="en-US" sz="1000" b="1" baseline="30000" dirty="0">
              <a:solidFill>
                <a:schemeClr val="accent1"/>
              </a:solidFill>
            </a:endParaRPr>
          </a:p>
          <a:p>
            <a:pPr algn="ctr" defTabSz="457189">
              <a:lnSpc>
                <a:spcPct val="95000"/>
              </a:lnSpc>
            </a:pPr>
            <a:endParaRPr lang="en-US" sz="1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69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11A41DB-0008-16F7-E618-1956F3562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WHO T-Hücreli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Lenfoma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Sınıflandırılması (2016)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E953DDB-084C-B2F1-C8BB-7D738AA60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535" y="1122218"/>
            <a:ext cx="10195213" cy="523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75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>
            <a:extLst>
              <a:ext uri="{FF2B5EF4-FFF2-40B4-BE49-F238E27FC236}">
                <a16:creationId xmlns:a16="http://schemas.microsoft.com/office/drawing/2014/main" id="{DA2F87FF-047F-93F1-A674-8758B1542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14D172FC-AE17-82EB-FD89-EE3222A5B3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0174" y="400993"/>
            <a:ext cx="9715501" cy="6289380"/>
          </a:xfrm>
        </p:spPr>
      </p:pic>
    </p:spTree>
    <p:extLst>
      <p:ext uri="{BB962C8B-B14F-4D97-AF65-F5344CB8AC3E}">
        <p14:creationId xmlns:p14="http://schemas.microsoft.com/office/powerpoint/2010/main" val="2415857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BBB330-4421-9FD0-1E7B-E4D2BBFAF4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TR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9F71940-B626-D706-34B0-79032827938A}"/>
              </a:ext>
            </a:extLst>
          </p:cNvPr>
          <p:cNvGraphicFramePr>
            <a:graphicFrameLocks noGrp="1"/>
          </p:cNvGraphicFramePr>
          <p:nvPr/>
        </p:nvGraphicFramePr>
        <p:xfrm>
          <a:off x="731520" y="912461"/>
          <a:ext cx="9581714" cy="5808795"/>
        </p:xfrm>
        <a:graphic>
          <a:graphicData uri="http://schemas.openxmlformats.org/drawingml/2006/table">
            <a:tbl>
              <a:tblPr/>
              <a:tblGrid>
                <a:gridCol w="4790857">
                  <a:extLst>
                    <a:ext uri="{9D8B030D-6E8A-4147-A177-3AD203B41FA5}">
                      <a16:colId xmlns:a16="http://schemas.microsoft.com/office/drawing/2014/main" val="1254364683"/>
                    </a:ext>
                  </a:extLst>
                </a:gridCol>
                <a:gridCol w="4790857">
                  <a:extLst>
                    <a:ext uri="{9D8B030D-6E8A-4147-A177-3AD203B41FA5}">
                      <a16:colId xmlns:a16="http://schemas.microsoft.com/office/drawing/2014/main" val="2012241424"/>
                    </a:ext>
                  </a:extLst>
                </a:gridCol>
              </a:tblGrid>
              <a:tr h="3031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WHO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</a:rPr>
                        <a:t>Sınıflandırması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, 5.Revizyon</a:t>
                      </a:r>
                    </a:p>
                  </a:txBody>
                  <a:tcPr marL="6075" marR="6075" marT="6075" marB="60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WHO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</a:rPr>
                        <a:t>Sınıflandırması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, 4.Revizyon</a:t>
                      </a:r>
                    </a:p>
                  </a:txBody>
                  <a:tcPr marL="6075" marR="6075" marT="6075" marB="6075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452111"/>
                  </a:ext>
                </a:extLst>
              </a:tr>
              <a:tr h="1384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Tumour</a:t>
                      </a:r>
                      <a:r>
                        <a:rPr lang="en-US" sz="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-like lesions with T-cell predominance</a:t>
                      </a:r>
                    </a:p>
                  </a:txBody>
                  <a:tcPr marL="6075" marR="6075" marT="6075" marB="60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TR" sz="800" dirty="0">
                          <a:effectLst/>
                        </a:rPr>
                        <a:t> </a:t>
                      </a:r>
                    </a:p>
                  </a:txBody>
                  <a:tcPr marL="6075" marR="6075" marT="6075" marB="6075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2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517220"/>
                  </a:ext>
                </a:extLst>
              </a:tr>
              <a:tr h="1384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Kikuchi-Fujimoto disease</a:t>
                      </a:r>
                    </a:p>
                  </a:txBody>
                  <a:tcPr marL="6075" marR="6075" marT="6075" marB="60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i="1" dirty="0">
                          <a:effectLst/>
                        </a:rPr>
                        <a:t>Not previously included</a:t>
                      </a:r>
                      <a:endParaRPr lang="en-US" sz="800" dirty="0">
                        <a:effectLst/>
                      </a:endParaRPr>
                    </a:p>
                  </a:txBody>
                  <a:tcPr marL="6075" marR="6075" marT="6075" marB="6075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2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458385"/>
                  </a:ext>
                </a:extLst>
              </a:tr>
              <a:tr h="1384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dirty="0">
                          <a:effectLst/>
                        </a:rPr>
                        <a:t>Indolent T-lymphoblastic proliferation</a:t>
                      </a:r>
                    </a:p>
                  </a:txBody>
                  <a:tcPr marL="6075" marR="6075" marT="6075" marB="60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i="1" dirty="0">
                          <a:effectLst/>
                        </a:rPr>
                        <a:t>Not previously included</a:t>
                      </a:r>
                      <a:endParaRPr lang="en-US" sz="800" dirty="0">
                        <a:effectLst/>
                      </a:endParaRPr>
                    </a:p>
                  </a:txBody>
                  <a:tcPr marL="6075" marR="6075" marT="6075" marB="6075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2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319150"/>
                  </a:ext>
                </a:extLst>
              </a:tr>
              <a:tr h="1384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dirty="0">
                          <a:effectLst/>
                        </a:rPr>
                        <a:t>Autoimmune lymphoproliferative syndrome</a:t>
                      </a:r>
                    </a:p>
                  </a:txBody>
                  <a:tcPr marL="6075" marR="6075" marT="6075" marB="60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i="1" dirty="0">
                          <a:effectLst/>
                        </a:rPr>
                        <a:t>Not previously included</a:t>
                      </a:r>
                      <a:endParaRPr lang="en-US" sz="800" dirty="0">
                        <a:effectLst/>
                      </a:endParaRPr>
                    </a:p>
                  </a:txBody>
                  <a:tcPr marL="6075" marR="6075" marT="6075" marB="6075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2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813775"/>
                  </a:ext>
                </a:extLst>
              </a:tr>
              <a:tr h="1384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Precursor T-cell neoplasms</a:t>
                      </a:r>
                      <a:endParaRPr lang="en-US" sz="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6075" marR="6075" marT="6075" marB="60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TR" sz="800" dirty="0">
                          <a:effectLst/>
                        </a:rPr>
                        <a:t> </a:t>
                      </a:r>
                    </a:p>
                  </a:txBody>
                  <a:tcPr marL="6075" marR="6075" marT="6075" marB="6075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2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583160"/>
                  </a:ext>
                </a:extLst>
              </a:tr>
              <a:tr h="1384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T-lymphoblastic </a:t>
                      </a:r>
                      <a:r>
                        <a:rPr lang="en-US" sz="800" b="1" i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leukaemia</a:t>
                      </a:r>
                      <a:r>
                        <a:rPr lang="en-US" sz="800" b="1" i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/lymphoma</a:t>
                      </a:r>
                      <a:endParaRPr lang="en-US" sz="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6075" marR="6075" marT="6075" marB="60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TR" sz="800">
                          <a:effectLst/>
                        </a:rPr>
                        <a:t> </a:t>
                      </a:r>
                    </a:p>
                  </a:txBody>
                  <a:tcPr marL="6075" marR="6075" marT="6075" marB="6075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2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385889"/>
                  </a:ext>
                </a:extLst>
              </a:tr>
              <a:tr h="1384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dirty="0">
                          <a:effectLst/>
                        </a:rPr>
                        <a:t>T-lymphoblastic </a:t>
                      </a:r>
                      <a:r>
                        <a:rPr lang="en-US" sz="800" dirty="0" err="1">
                          <a:effectLst/>
                        </a:rPr>
                        <a:t>leukaemia</a:t>
                      </a:r>
                      <a:r>
                        <a:rPr lang="en-US" sz="800" dirty="0">
                          <a:effectLst/>
                        </a:rPr>
                        <a:t> / lymphoma, NOS</a:t>
                      </a:r>
                    </a:p>
                  </a:txBody>
                  <a:tcPr marL="6075" marR="6075" marT="6075" marB="60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>
                          <a:effectLst/>
                        </a:rPr>
                        <a:t>T-lymphoblastic leukaemia/lymphoma</a:t>
                      </a:r>
                    </a:p>
                  </a:txBody>
                  <a:tcPr marL="6075" marR="6075" marT="6075" marB="6075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2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84346"/>
                  </a:ext>
                </a:extLst>
              </a:tr>
              <a:tr h="1384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dirty="0">
                          <a:effectLst/>
                        </a:rPr>
                        <a:t>Early T-precursor lymphoblastic </a:t>
                      </a:r>
                      <a:r>
                        <a:rPr lang="en-US" sz="800" dirty="0" err="1">
                          <a:effectLst/>
                        </a:rPr>
                        <a:t>leukaemia</a:t>
                      </a:r>
                      <a:r>
                        <a:rPr lang="en-US" sz="800" dirty="0">
                          <a:effectLst/>
                        </a:rPr>
                        <a:t> / lymphoma</a:t>
                      </a:r>
                    </a:p>
                  </a:txBody>
                  <a:tcPr marL="6075" marR="6075" marT="6075" marB="60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>
                          <a:effectLst/>
                        </a:rPr>
                        <a:t>Early T-cell precursor lymphoblastic leukaemia</a:t>
                      </a:r>
                    </a:p>
                  </a:txBody>
                  <a:tcPr marL="6075" marR="6075" marT="6075" marB="6075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2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077544"/>
                  </a:ext>
                </a:extLst>
              </a:tr>
              <a:tr h="1384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dirty="0">
                          <a:effectLst/>
                        </a:rPr>
                        <a:t>(Entity deleted)</a:t>
                      </a:r>
                    </a:p>
                  </a:txBody>
                  <a:tcPr marL="6075" marR="6075" marT="6075" marB="60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dirty="0">
                          <a:effectLst/>
                        </a:rPr>
                        <a:t>NK-lymphoblastic </a:t>
                      </a:r>
                      <a:r>
                        <a:rPr lang="en-US" sz="800" dirty="0" err="1">
                          <a:effectLst/>
                        </a:rPr>
                        <a:t>leukaemia</a:t>
                      </a:r>
                      <a:r>
                        <a:rPr lang="en-US" sz="800" dirty="0">
                          <a:effectLst/>
                        </a:rPr>
                        <a:t>/lymphoma</a:t>
                      </a:r>
                    </a:p>
                  </a:txBody>
                  <a:tcPr marL="6075" marR="6075" marT="6075" marB="6075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2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24236"/>
                  </a:ext>
                </a:extLst>
              </a:tr>
              <a:tr h="1384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Mature T-cell and NK-cell neoplasms</a:t>
                      </a:r>
                      <a:endParaRPr lang="en-US" sz="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6075" marR="6075" marT="6075" marB="60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TR" sz="800" dirty="0">
                          <a:effectLst/>
                        </a:rPr>
                        <a:t> </a:t>
                      </a:r>
                    </a:p>
                  </a:txBody>
                  <a:tcPr marL="6075" marR="6075" marT="6075" marB="6075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2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991805"/>
                  </a:ext>
                </a:extLst>
              </a:tr>
              <a:tr h="1384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Mature T-cell and NK-cell </a:t>
                      </a:r>
                      <a:r>
                        <a:rPr lang="en-US" sz="800" b="1" i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leukaemias</a:t>
                      </a:r>
                      <a:endParaRPr lang="en-US" sz="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6075" marR="6075" marT="6075" marB="60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TR" sz="800" dirty="0">
                          <a:effectLst/>
                        </a:rPr>
                        <a:t> </a:t>
                      </a:r>
                    </a:p>
                  </a:txBody>
                  <a:tcPr marL="6075" marR="6075" marT="6075" marB="6075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2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015198"/>
                  </a:ext>
                </a:extLst>
              </a:tr>
              <a:tr h="1384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dirty="0">
                          <a:effectLst/>
                        </a:rPr>
                        <a:t>T-prolymphocytic </a:t>
                      </a:r>
                      <a:r>
                        <a:rPr lang="en-US" sz="800" dirty="0" err="1">
                          <a:effectLst/>
                        </a:rPr>
                        <a:t>leukaemia</a:t>
                      </a:r>
                      <a:endParaRPr lang="en-US" sz="800" dirty="0">
                        <a:effectLst/>
                      </a:endParaRPr>
                    </a:p>
                  </a:txBody>
                  <a:tcPr marL="6075" marR="6075" marT="6075" marB="60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dirty="0">
                          <a:effectLst/>
                        </a:rPr>
                        <a:t>(Same)</a:t>
                      </a:r>
                    </a:p>
                  </a:txBody>
                  <a:tcPr marL="6075" marR="6075" marT="6075" marB="6075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2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413209"/>
                  </a:ext>
                </a:extLst>
              </a:tr>
              <a:tr h="1384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>
                          <a:effectLst/>
                        </a:rPr>
                        <a:t>T-large granular lymphocytic leukaemia</a:t>
                      </a:r>
                    </a:p>
                  </a:txBody>
                  <a:tcPr marL="6075" marR="6075" marT="6075" marB="60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>
                          <a:effectLst/>
                        </a:rPr>
                        <a:t>T-cell large granular lymphocytic leukaemia</a:t>
                      </a:r>
                    </a:p>
                  </a:txBody>
                  <a:tcPr marL="6075" marR="6075" marT="6075" marB="6075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2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835441"/>
                  </a:ext>
                </a:extLst>
              </a:tr>
              <a:tr h="1384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>
                          <a:effectLst/>
                        </a:rPr>
                        <a:t>NK-large granular lymphocytic leukaemia</a:t>
                      </a:r>
                    </a:p>
                  </a:txBody>
                  <a:tcPr marL="6075" marR="6075" marT="6075" marB="60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dirty="0">
                          <a:effectLst/>
                        </a:rPr>
                        <a:t>Chronic lymphoproliferative disorder of NK cells</a:t>
                      </a:r>
                    </a:p>
                  </a:txBody>
                  <a:tcPr marL="6075" marR="6075" marT="6075" marB="6075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2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218939"/>
                  </a:ext>
                </a:extLst>
              </a:tr>
              <a:tr h="1384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>
                          <a:effectLst/>
                        </a:rPr>
                        <a:t>Adult T-cell leukaemia/lymphoma</a:t>
                      </a:r>
                    </a:p>
                  </a:txBody>
                  <a:tcPr marL="6075" marR="6075" marT="6075" marB="60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dirty="0">
                          <a:effectLst/>
                        </a:rPr>
                        <a:t>(Same)</a:t>
                      </a:r>
                    </a:p>
                  </a:txBody>
                  <a:tcPr marL="6075" marR="6075" marT="6075" marB="6075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2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53550"/>
                  </a:ext>
                </a:extLst>
              </a:tr>
              <a:tr h="1384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dirty="0">
                          <a:effectLst/>
                        </a:rPr>
                        <a:t>Sezary syndrome</a:t>
                      </a:r>
                    </a:p>
                  </a:txBody>
                  <a:tcPr marL="6075" marR="6075" marT="6075" marB="60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dirty="0">
                          <a:effectLst/>
                        </a:rPr>
                        <a:t>(Same)</a:t>
                      </a:r>
                    </a:p>
                  </a:txBody>
                  <a:tcPr marL="6075" marR="6075" marT="6075" marB="6075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2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784185"/>
                  </a:ext>
                </a:extLst>
              </a:tr>
              <a:tr h="1384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dirty="0">
                          <a:effectLst/>
                        </a:rPr>
                        <a:t>Aggressive NK-cell </a:t>
                      </a:r>
                      <a:r>
                        <a:rPr lang="en-US" sz="800" dirty="0" err="1">
                          <a:effectLst/>
                        </a:rPr>
                        <a:t>leukaemia</a:t>
                      </a:r>
                      <a:endParaRPr lang="en-US" sz="800" dirty="0">
                        <a:effectLst/>
                      </a:endParaRPr>
                    </a:p>
                  </a:txBody>
                  <a:tcPr marL="6075" marR="6075" marT="6075" marB="60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dirty="0">
                          <a:effectLst/>
                        </a:rPr>
                        <a:t>(Same)</a:t>
                      </a:r>
                    </a:p>
                  </a:txBody>
                  <a:tcPr marL="6075" marR="6075" marT="6075" marB="6075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2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967351"/>
                  </a:ext>
                </a:extLst>
              </a:tr>
              <a:tr h="1384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1">
                          <a:effectLst/>
                        </a:rPr>
                        <a:t>Primary cutaneous T-cell lymphomas</a:t>
                      </a:r>
                      <a:endParaRPr lang="en-US" sz="800">
                        <a:effectLst/>
                      </a:endParaRPr>
                    </a:p>
                  </a:txBody>
                  <a:tcPr marL="6075" marR="6075" marT="6075" marB="60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TR" sz="800">
                          <a:effectLst/>
                        </a:rPr>
                        <a:t> </a:t>
                      </a:r>
                    </a:p>
                  </a:txBody>
                  <a:tcPr marL="6075" marR="6075" marT="6075" marB="6075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2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122227"/>
                  </a:ext>
                </a:extLst>
              </a:tr>
              <a:tr h="2675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dirty="0">
                          <a:effectLst/>
                        </a:rPr>
                        <a:t>Primary cutaneous CD4-positive small or medium T-cell lymphoproliferative disorder</a:t>
                      </a:r>
                    </a:p>
                  </a:txBody>
                  <a:tcPr marL="6075" marR="6075" marT="6075" marB="60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dirty="0">
                          <a:effectLst/>
                        </a:rPr>
                        <a:t>(Same)</a:t>
                      </a:r>
                    </a:p>
                  </a:txBody>
                  <a:tcPr marL="6075" marR="6075" marT="6075" marB="6075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2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861096"/>
                  </a:ext>
                </a:extLst>
              </a:tr>
              <a:tr h="1384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>
                          <a:effectLst/>
                        </a:rPr>
                        <a:t>Primary cutaneous acral CD8-positive lymphoproliferative disorder</a:t>
                      </a:r>
                    </a:p>
                  </a:txBody>
                  <a:tcPr marL="6075" marR="6075" marT="6075" marB="60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dirty="0">
                          <a:effectLst/>
                        </a:rPr>
                        <a:t>Primary cutaneous acral CD8-positive T-cell lymphoma</a:t>
                      </a:r>
                    </a:p>
                  </a:txBody>
                  <a:tcPr marL="6075" marR="6075" marT="6075" marB="6075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2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485701"/>
                  </a:ext>
                </a:extLst>
              </a:tr>
              <a:tr h="1384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dirty="0">
                          <a:effectLst/>
                        </a:rPr>
                        <a:t>Mycosis fungoides</a:t>
                      </a:r>
                    </a:p>
                  </a:txBody>
                  <a:tcPr marL="6075" marR="6075" marT="6075" marB="60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dirty="0">
                          <a:effectLst/>
                        </a:rPr>
                        <a:t>(Same)</a:t>
                      </a:r>
                    </a:p>
                  </a:txBody>
                  <a:tcPr marL="6075" marR="6075" marT="6075" marB="6075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2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111869"/>
                  </a:ext>
                </a:extLst>
              </a:tr>
              <a:tr h="2675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dirty="0">
                          <a:effectLst/>
                        </a:rPr>
                        <a:t>Primary cutaneous CD30-positive T-cell lymphoproliferative disorder: </a:t>
                      </a:r>
                      <a:r>
                        <a:rPr lang="en-US" sz="800" dirty="0" err="1">
                          <a:effectLst/>
                        </a:rPr>
                        <a:t>Lymphomatoid</a:t>
                      </a:r>
                      <a:r>
                        <a:rPr lang="en-US" sz="800" dirty="0">
                          <a:effectLst/>
                        </a:rPr>
                        <a:t> papulosis</a:t>
                      </a:r>
                    </a:p>
                  </a:txBody>
                  <a:tcPr marL="6075" marR="6075" marT="6075" marB="60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dirty="0">
                          <a:effectLst/>
                        </a:rPr>
                        <a:t>(Same)</a:t>
                      </a:r>
                    </a:p>
                  </a:txBody>
                  <a:tcPr marL="6075" marR="6075" marT="6075" marB="6075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2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458161"/>
                  </a:ext>
                </a:extLst>
              </a:tr>
              <a:tr h="2675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dirty="0">
                          <a:effectLst/>
                        </a:rPr>
                        <a:t>Primary cutaneous CD30-positive T-cell lymphoproliferative disorder: Primary cutaneous anaplastic large cell lymphoma</a:t>
                      </a:r>
                    </a:p>
                  </a:txBody>
                  <a:tcPr marL="6075" marR="6075" marT="6075" marB="60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dirty="0">
                          <a:effectLst/>
                        </a:rPr>
                        <a:t>(Same)</a:t>
                      </a:r>
                    </a:p>
                  </a:txBody>
                  <a:tcPr marL="6075" marR="6075" marT="6075" marB="6075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2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301081"/>
                  </a:ext>
                </a:extLst>
              </a:tr>
              <a:tr h="1384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dirty="0">
                          <a:effectLst/>
                        </a:rPr>
                        <a:t>Subcutaneous panniculitis-like T-cell lymphoma</a:t>
                      </a:r>
                    </a:p>
                  </a:txBody>
                  <a:tcPr marL="6075" marR="6075" marT="6075" marB="60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dirty="0">
                          <a:effectLst/>
                        </a:rPr>
                        <a:t>(Same)</a:t>
                      </a:r>
                    </a:p>
                  </a:txBody>
                  <a:tcPr marL="6075" marR="6075" marT="6075" marB="6075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2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15825"/>
                  </a:ext>
                </a:extLst>
              </a:tr>
              <a:tr h="1384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dirty="0">
                          <a:effectLst/>
                        </a:rPr>
                        <a:t>Primary cutaneous gamma/delta T-cell lymphoma</a:t>
                      </a:r>
                    </a:p>
                  </a:txBody>
                  <a:tcPr marL="6075" marR="6075" marT="6075" marB="60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dirty="0">
                          <a:effectLst/>
                        </a:rPr>
                        <a:t>(Same)</a:t>
                      </a:r>
                    </a:p>
                  </a:txBody>
                  <a:tcPr marL="6075" marR="6075" marT="6075" marB="6075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2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155761"/>
                  </a:ext>
                </a:extLst>
              </a:tr>
              <a:tr h="2675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dirty="0">
                          <a:effectLst/>
                        </a:rPr>
                        <a:t>Primary cutaneous CD8-positive aggressive </a:t>
                      </a:r>
                      <a:r>
                        <a:rPr lang="en-US" sz="800" dirty="0" err="1">
                          <a:effectLst/>
                        </a:rPr>
                        <a:t>epidermotropic</a:t>
                      </a:r>
                      <a:r>
                        <a:rPr lang="en-US" sz="800" dirty="0">
                          <a:effectLst/>
                        </a:rPr>
                        <a:t> cytotoxic T-cell lymphoma</a:t>
                      </a:r>
                    </a:p>
                  </a:txBody>
                  <a:tcPr marL="6075" marR="6075" marT="6075" marB="60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dirty="0">
                          <a:effectLst/>
                        </a:rPr>
                        <a:t>(Same)</a:t>
                      </a:r>
                    </a:p>
                  </a:txBody>
                  <a:tcPr marL="6075" marR="6075" marT="6075" marB="6075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2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063440"/>
                  </a:ext>
                </a:extLst>
              </a:tr>
              <a:tr h="1384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dirty="0">
                          <a:effectLst/>
                        </a:rPr>
                        <a:t>Primary cutaneous peripheral T-cell lymphoma, NOS</a:t>
                      </a:r>
                    </a:p>
                  </a:txBody>
                  <a:tcPr marL="6075" marR="6075" marT="6075" marB="60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i="1">
                          <a:effectLst/>
                        </a:rPr>
                        <a:t>Not previously included</a:t>
                      </a:r>
                      <a:endParaRPr lang="en-US" sz="800">
                        <a:effectLst/>
                      </a:endParaRPr>
                    </a:p>
                  </a:txBody>
                  <a:tcPr marL="6075" marR="6075" marT="6075" marB="6075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2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147715"/>
                  </a:ext>
                </a:extLst>
              </a:tr>
              <a:tr h="1384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EBV-positive NK/T-cell lymphomas</a:t>
                      </a:r>
                      <a:endParaRPr lang="en-US" sz="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6075" marR="6075" marT="6075" marB="60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TR" sz="800" dirty="0">
                          <a:effectLst/>
                        </a:rPr>
                        <a:t> </a:t>
                      </a:r>
                    </a:p>
                  </a:txBody>
                  <a:tcPr marL="6075" marR="6075" marT="6075" marB="6075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2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696177"/>
                  </a:ext>
                </a:extLst>
              </a:tr>
              <a:tr h="1384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dirty="0">
                          <a:effectLst/>
                        </a:rPr>
                        <a:t>EBV-positive nodal T- and NK-cell lymphoma</a:t>
                      </a:r>
                    </a:p>
                  </a:txBody>
                  <a:tcPr marL="6075" marR="6075" marT="6075" marB="60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i="1" dirty="0">
                          <a:effectLst/>
                        </a:rPr>
                        <a:t>Not previously included</a:t>
                      </a:r>
                      <a:endParaRPr lang="en-US" sz="800" dirty="0">
                        <a:effectLst/>
                      </a:endParaRPr>
                    </a:p>
                  </a:txBody>
                  <a:tcPr marL="6075" marR="6075" marT="6075" marB="6075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2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349384"/>
                  </a:ext>
                </a:extLst>
              </a:tr>
              <a:tr h="1384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dirty="0" err="1">
                          <a:effectLst/>
                        </a:rPr>
                        <a:t>Extranodal</a:t>
                      </a:r>
                      <a:r>
                        <a:rPr lang="en-US" sz="800" dirty="0">
                          <a:effectLst/>
                        </a:rPr>
                        <a:t> NK/T-cell lymphoma</a:t>
                      </a:r>
                    </a:p>
                  </a:txBody>
                  <a:tcPr marL="6075" marR="6075" marT="6075" marB="60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dirty="0" err="1">
                          <a:effectLst/>
                        </a:rPr>
                        <a:t>Extranodal</a:t>
                      </a:r>
                      <a:r>
                        <a:rPr lang="en-US" sz="800" dirty="0">
                          <a:effectLst/>
                        </a:rPr>
                        <a:t> NK/T-cell lymphoma, nasal-type</a:t>
                      </a:r>
                    </a:p>
                  </a:txBody>
                  <a:tcPr marL="6075" marR="6075" marT="6075" marB="6075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2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090420"/>
                  </a:ext>
                </a:extLst>
              </a:tr>
              <a:tr h="2675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EBV-positive T- and NK-cell lymphoid proliferations and lymphomas of childhood</a:t>
                      </a:r>
                      <a:endParaRPr lang="en-US" sz="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6075" marR="6075" marT="6075" marB="60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TR" sz="800" dirty="0">
                          <a:effectLst/>
                        </a:rPr>
                        <a:t> </a:t>
                      </a:r>
                    </a:p>
                  </a:txBody>
                  <a:tcPr marL="6075" marR="6075" marT="6075" marB="6075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2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860208"/>
                  </a:ext>
                </a:extLst>
              </a:tr>
              <a:tr h="1384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dirty="0">
                          <a:effectLst/>
                        </a:rPr>
                        <a:t>Severe mosquito bite allergy</a:t>
                      </a:r>
                    </a:p>
                  </a:txBody>
                  <a:tcPr marL="6075" marR="6075" marT="6075" marB="60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dirty="0">
                          <a:effectLst/>
                        </a:rPr>
                        <a:t>(Same)</a:t>
                      </a:r>
                    </a:p>
                  </a:txBody>
                  <a:tcPr marL="6075" marR="6075" marT="6075" marB="6075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2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96124"/>
                  </a:ext>
                </a:extLst>
              </a:tr>
              <a:tr h="1384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dirty="0" err="1">
                          <a:effectLst/>
                        </a:rPr>
                        <a:t>Hydroa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vacciniforme</a:t>
                      </a:r>
                      <a:r>
                        <a:rPr lang="en-US" sz="800" dirty="0">
                          <a:effectLst/>
                        </a:rPr>
                        <a:t> lymphoproliferative disorder</a:t>
                      </a:r>
                    </a:p>
                  </a:txBody>
                  <a:tcPr marL="6075" marR="6075" marT="6075" marB="60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dirty="0" err="1">
                          <a:effectLst/>
                        </a:rPr>
                        <a:t>Hydroa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vacciniforme</a:t>
                      </a:r>
                      <a:r>
                        <a:rPr lang="en-US" sz="800" dirty="0">
                          <a:effectLst/>
                        </a:rPr>
                        <a:t>-like lymphoproliferative disorder</a:t>
                      </a:r>
                    </a:p>
                  </a:txBody>
                  <a:tcPr marL="6075" marR="6075" marT="6075" marB="6075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2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342848"/>
                  </a:ext>
                </a:extLst>
              </a:tr>
              <a:tr h="1384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dirty="0">
                          <a:effectLst/>
                        </a:rPr>
                        <a:t>Systemic chronic active EBV disease</a:t>
                      </a:r>
                    </a:p>
                  </a:txBody>
                  <a:tcPr marL="6075" marR="6075" marT="6075" marB="60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dirty="0">
                          <a:effectLst/>
                        </a:rPr>
                        <a:t>Chronic active EBV infection of T- and NK-cell type, systemic form</a:t>
                      </a:r>
                    </a:p>
                  </a:txBody>
                  <a:tcPr marL="6075" marR="6075" marT="6075" marB="6075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2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498346"/>
                  </a:ext>
                </a:extLst>
              </a:tr>
              <a:tr h="1384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dirty="0">
                          <a:effectLst/>
                        </a:rPr>
                        <a:t>Systemic EBV-positive T-cell lymphoma of childhood</a:t>
                      </a:r>
                    </a:p>
                  </a:txBody>
                  <a:tcPr marL="6075" marR="6075" marT="6075" marB="60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dirty="0">
                          <a:effectLst/>
                        </a:rPr>
                        <a:t>(Same)</a:t>
                      </a:r>
                    </a:p>
                  </a:txBody>
                  <a:tcPr marL="6075" marR="6075" marT="6075" marB="6075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2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01585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A507571-90E2-B6A0-C484-2A4B3AAB20F0}"/>
              </a:ext>
            </a:extLst>
          </p:cNvPr>
          <p:cNvGraphicFramePr>
            <a:graphicFrameLocks noGrp="1"/>
          </p:cNvGraphicFramePr>
          <p:nvPr/>
        </p:nvGraphicFramePr>
        <p:xfrm>
          <a:off x="4510011" y="1735627"/>
          <a:ext cx="7378160" cy="3943637"/>
        </p:xfrm>
        <a:graphic>
          <a:graphicData uri="http://schemas.openxmlformats.org/drawingml/2006/table">
            <a:tbl>
              <a:tblPr/>
              <a:tblGrid>
                <a:gridCol w="3689080">
                  <a:extLst>
                    <a:ext uri="{9D8B030D-6E8A-4147-A177-3AD203B41FA5}">
                      <a16:colId xmlns:a16="http://schemas.microsoft.com/office/drawing/2014/main" val="254117330"/>
                    </a:ext>
                  </a:extLst>
                </a:gridCol>
                <a:gridCol w="3689080">
                  <a:extLst>
                    <a:ext uri="{9D8B030D-6E8A-4147-A177-3AD203B41FA5}">
                      <a16:colId xmlns:a16="http://schemas.microsoft.com/office/drawing/2014/main" val="1594266710"/>
                    </a:ext>
                  </a:extLst>
                </a:gridCol>
              </a:tblGrid>
              <a:tr h="5519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Intestinal T-cell and NK-cell lymphoid proliferations and lymphomas</a:t>
                      </a:r>
                      <a:endParaRPr lang="en-US" sz="11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6075" marR="6075" marT="6075" marB="60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TR" sz="1100" dirty="0">
                          <a:effectLst/>
                        </a:rPr>
                        <a:t> </a:t>
                      </a:r>
                    </a:p>
                  </a:txBody>
                  <a:tcPr marL="6075" marR="6075" marT="6075" marB="6075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2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02908"/>
                  </a:ext>
                </a:extLst>
              </a:tr>
              <a:tr h="150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dirty="0">
                          <a:effectLst/>
                        </a:rPr>
                        <a:t>Indolent T-cell lymphoma of the gastrointestinal tract</a:t>
                      </a:r>
                    </a:p>
                  </a:txBody>
                  <a:tcPr marL="6075" marR="6075" marT="6075" marB="60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dirty="0">
                          <a:effectLst/>
                        </a:rPr>
                        <a:t>Indolent T-cell lymphoproliferative disorder of the gastrointestinal tract</a:t>
                      </a:r>
                    </a:p>
                  </a:txBody>
                  <a:tcPr marL="6075" marR="6075" marT="6075" marB="6075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2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939726"/>
                  </a:ext>
                </a:extLst>
              </a:tr>
              <a:tr h="150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dirty="0">
                          <a:effectLst/>
                        </a:rPr>
                        <a:t>Indolent NK-cell lymphoproliferative disorder of the gastrointestinal tract</a:t>
                      </a:r>
                    </a:p>
                  </a:txBody>
                  <a:tcPr marL="6075" marR="6075" marT="6075" marB="60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i="1" dirty="0">
                          <a:effectLst/>
                        </a:rPr>
                        <a:t>Not previously included</a:t>
                      </a:r>
                      <a:endParaRPr lang="en-US" sz="1100" dirty="0">
                        <a:effectLst/>
                      </a:endParaRPr>
                    </a:p>
                  </a:txBody>
                  <a:tcPr marL="6075" marR="6075" marT="6075" marB="6075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2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932960"/>
                  </a:ext>
                </a:extLst>
              </a:tr>
              <a:tr h="1312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dirty="0">
                          <a:effectLst/>
                        </a:rPr>
                        <a:t>Enteropathy-associated T-cell lymphoma</a:t>
                      </a:r>
                    </a:p>
                  </a:txBody>
                  <a:tcPr marL="6075" marR="6075" marT="6075" marB="60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dirty="0">
                          <a:effectLst/>
                        </a:rPr>
                        <a:t>(Same)</a:t>
                      </a:r>
                    </a:p>
                  </a:txBody>
                  <a:tcPr marL="6075" marR="6075" marT="6075" marB="6075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2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38070"/>
                  </a:ext>
                </a:extLst>
              </a:tr>
              <a:tr h="1312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dirty="0">
                          <a:effectLst/>
                        </a:rPr>
                        <a:t>Monomorphic epitheliotropic intestinal T-cell lymphoma</a:t>
                      </a:r>
                    </a:p>
                  </a:txBody>
                  <a:tcPr marL="6075" marR="6075" marT="6075" marB="60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dirty="0">
                          <a:effectLst/>
                        </a:rPr>
                        <a:t>(Same)</a:t>
                      </a:r>
                    </a:p>
                  </a:txBody>
                  <a:tcPr marL="6075" marR="6075" marT="6075" marB="6075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2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482039"/>
                  </a:ext>
                </a:extLst>
              </a:tr>
              <a:tr h="1312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dirty="0">
                          <a:effectLst/>
                        </a:rPr>
                        <a:t>Intestinal T-cell lymphoma, NOS</a:t>
                      </a:r>
                    </a:p>
                  </a:txBody>
                  <a:tcPr marL="6075" marR="6075" marT="6075" marB="60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dirty="0">
                          <a:effectLst/>
                        </a:rPr>
                        <a:t>(Same)</a:t>
                      </a:r>
                    </a:p>
                  </a:txBody>
                  <a:tcPr marL="6075" marR="6075" marT="6075" marB="6075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2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839858"/>
                  </a:ext>
                </a:extLst>
              </a:tr>
              <a:tr h="1312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Hepatosplenic T-cell lymphoma</a:t>
                      </a:r>
                      <a:endParaRPr lang="en-US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6075" marR="6075" marT="6075" marB="60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TR" sz="1100" dirty="0">
                          <a:effectLst/>
                        </a:rPr>
                        <a:t> </a:t>
                      </a:r>
                    </a:p>
                  </a:txBody>
                  <a:tcPr marL="6075" marR="6075" marT="6075" marB="6075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2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162980"/>
                  </a:ext>
                </a:extLst>
              </a:tr>
              <a:tr h="1312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dirty="0">
                          <a:effectLst/>
                        </a:rPr>
                        <a:t>Hepatosplenic T-cell lymphoma</a:t>
                      </a:r>
                    </a:p>
                  </a:txBody>
                  <a:tcPr marL="6075" marR="6075" marT="6075" marB="60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dirty="0">
                          <a:effectLst/>
                        </a:rPr>
                        <a:t>(Same)</a:t>
                      </a:r>
                    </a:p>
                  </a:txBody>
                  <a:tcPr marL="6075" marR="6075" marT="6075" marB="6075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2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654593"/>
                  </a:ext>
                </a:extLst>
              </a:tr>
              <a:tr h="1312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Anaplastic large cell lymphoma</a:t>
                      </a:r>
                      <a:endParaRPr lang="en-US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6075" marR="6075" marT="6075" marB="60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TR" sz="1100" dirty="0">
                          <a:effectLst/>
                        </a:rPr>
                        <a:t> </a:t>
                      </a:r>
                    </a:p>
                  </a:txBody>
                  <a:tcPr marL="6075" marR="6075" marT="6075" marB="6075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2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493922"/>
                  </a:ext>
                </a:extLst>
              </a:tr>
              <a:tr h="1312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dirty="0">
                          <a:effectLst/>
                        </a:rPr>
                        <a:t>ALK-positive anaplastic large cell lymphoma</a:t>
                      </a:r>
                    </a:p>
                  </a:txBody>
                  <a:tcPr marL="6075" marR="6075" marT="6075" marB="60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dirty="0">
                          <a:effectLst/>
                        </a:rPr>
                        <a:t>Anaplastic large cell lymphoma, ALK-positive</a:t>
                      </a:r>
                    </a:p>
                  </a:txBody>
                  <a:tcPr marL="6075" marR="6075" marT="6075" marB="6075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2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518706"/>
                  </a:ext>
                </a:extLst>
              </a:tr>
              <a:tr h="1312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>
                          <a:effectLst/>
                        </a:rPr>
                        <a:t>ALK-negative anaplastic large cell lymphoma</a:t>
                      </a:r>
                    </a:p>
                  </a:txBody>
                  <a:tcPr marL="6075" marR="6075" marT="6075" marB="60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dirty="0">
                          <a:effectLst/>
                        </a:rPr>
                        <a:t>Anaplastic large cell lymphoma, ALK-negative</a:t>
                      </a:r>
                    </a:p>
                  </a:txBody>
                  <a:tcPr marL="6075" marR="6075" marT="6075" marB="6075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2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392057"/>
                  </a:ext>
                </a:extLst>
              </a:tr>
              <a:tr h="1312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>
                          <a:effectLst/>
                        </a:rPr>
                        <a:t>Breast implant-associated anaplastic large cell lymphoma</a:t>
                      </a:r>
                    </a:p>
                  </a:txBody>
                  <a:tcPr marL="6075" marR="6075" marT="6075" marB="60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dirty="0">
                          <a:effectLst/>
                        </a:rPr>
                        <a:t>(Same)</a:t>
                      </a:r>
                    </a:p>
                  </a:txBody>
                  <a:tcPr marL="6075" marR="6075" marT="6075" marB="6075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2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041217"/>
                  </a:ext>
                </a:extLst>
              </a:tr>
              <a:tr h="1312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Nodal T-follicular helper (TFH) cell lymphoma</a:t>
                      </a:r>
                      <a:endParaRPr lang="en-US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6075" marR="6075" marT="6075" marB="60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TR" sz="1100" dirty="0">
                          <a:effectLst/>
                        </a:rPr>
                        <a:t> </a:t>
                      </a:r>
                    </a:p>
                  </a:txBody>
                  <a:tcPr marL="6075" marR="6075" marT="6075" marB="6075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2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454468"/>
                  </a:ext>
                </a:extLst>
              </a:tr>
              <a:tr h="1312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dirty="0">
                          <a:effectLst/>
                        </a:rPr>
                        <a:t>Nodal TFH cell lymphoma, angioimmunoblastic-type</a:t>
                      </a:r>
                    </a:p>
                  </a:txBody>
                  <a:tcPr marL="6075" marR="6075" marT="6075" marB="60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dirty="0">
                          <a:effectLst/>
                        </a:rPr>
                        <a:t>Angioimmunoblastic T-cell lymphoma</a:t>
                      </a:r>
                    </a:p>
                  </a:txBody>
                  <a:tcPr marL="6075" marR="6075" marT="6075" marB="6075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2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5051811"/>
                  </a:ext>
                </a:extLst>
              </a:tr>
              <a:tr h="1312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dirty="0">
                          <a:effectLst/>
                        </a:rPr>
                        <a:t>Nodal TFH cell lymphoma, follicular-type</a:t>
                      </a:r>
                    </a:p>
                  </a:txBody>
                  <a:tcPr marL="6075" marR="6075" marT="6075" marB="60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dirty="0">
                          <a:effectLst/>
                        </a:rPr>
                        <a:t>Follicular T-cell lymphoma</a:t>
                      </a:r>
                    </a:p>
                  </a:txBody>
                  <a:tcPr marL="6075" marR="6075" marT="6075" marB="6075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2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173139"/>
                  </a:ext>
                </a:extLst>
              </a:tr>
              <a:tr h="1312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dirty="0">
                          <a:effectLst/>
                        </a:rPr>
                        <a:t>Nodal TFH cell lymphoma, NOS</a:t>
                      </a:r>
                    </a:p>
                  </a:txBody>
                  <a:tcPr marL="6075" marR="6075" marT="6075" marB="60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dirty="0">
                          <a:effectLst/>
                        </a:rPr>
                        <a:t>Nodal peripheral T-cell lymphoma with TFH phenotype</a:t>
                      </a:r>
                    </a:p>
                  </a:txBody>
                  <a:tcPr marL="6075" marR="6075" marT="6075" marB="6075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2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932104"/>
                  </a:ext>
                </a:extLst>
              </a:tr>
              <a:tr h="1312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Other peripheral T-cell lymphomas</a:t>
                      </a:r>
                      <a:endParaRPr lang="en-US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6075" marR="6075" marT="6075" marB="60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TR" sz="1100" dirty="0">
                          <a:effectLst/>
                        </a:rPr>
                        <a:t> </a:t>
                      </a:r>
                    </a:p>
                  </a:txBody>
                  <a:tcPr marL="6075" marR="6075" marT="6075" marB="6075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2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014266"/>
                  </a:ext>
                </a:extLst>
              </a:tr>
              <a:tr h="1312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dirty="0">
                          <a:effectLst/>
                        </a:rPr>
                        <a:t>Peripheral T-cell lymphoma, not otherwise specified</a:t>
                      </a:r>
                    </a:p>
                  </a:txBody>
                  <a:tcPr marL="6075" marR="6075" marT="6075" marB="60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dirty="0">
                          <a:effectLst/>
                        </a:rPr>
                        <a:t>(Same)</a:t>
                      </a:r>
                    </a:p>
                  </a:txBody>
                  <a:tcPr marL="6075" marR="6075" marT="6075" marB="6075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2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824218"/>
                  </a:ext>
                </a:extLst>
              </a:tr>
            </a:tbl>
          </a:graphicData>
        </a:graphic>
      </p:graphicFrame>
      <p:sp>
        <p:nvSpPr>
          <p:cNvPr id="7" name="Başlık 1">
            <a:extLst>
              <a:ext uri="{FF2B5EF4-FFF2-40B4-BE49-F238E27FC236}">
                <a16:creationId xmlns:a16="http://schemas.microsoft.com/office/drawing/2014/main" id="{E4CB6E9F-C36C-A0E0-CA8F-8E65EE1F3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502" y="270856"/>
            <a:ext cx="11152697" cy="1024544"/>
          </a:xfrm>
        </p:spPr>
        <p:txBody>
          <a:bodyPr/>
          <a:lstStyle/>
          <a:p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WHO T-Hücreli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Lenfoma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Sınıflandırması: 2022</a:t>
            </a:r>
          </a:p>
        </p:txBody>
      </p:sp>
    </p:spTree>
    <p:extLst>
      <p:ext uri="{BB962C8B-B14F-4D97-AF65-F5344CB8AC3E}">
        <p14:creationId xmlns:p14="http://schemas.microsoft.com/office/powerpoint/2010/main" val="2977553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9DA75-B0F1-E639-A5B8-E1FCF22F3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59" y="238127"/>
            <a:ext cx="10333544" cy="1103313"/>
          </a:xfrm>
        </p:spPr>
        <p:txBody>
          <a:bodyPr/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T-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Foliküler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Helper T-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Hücreli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Lenfomalarda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986CF7-980A-6405-AB39-5E5CF8EE5839}"/>
              </a:ext>
            </a:extLst>
          </p:cNvPr>
          <p:cNvSpPr/>
          <p:nvPr/>
        </p:nvSpPr>
        <p:spPr>
          <a:xfrm>
            <a:off x="2512728" y="5466172"/>
            <a:ext cx="4872294" cy="697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Proteins expressed on the cell surface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PD-1, CD10, BCL-6, CXCL-13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D208557-4E88-0280-F3A4-0137484E05B3}"/>
              </a:ext>
            </a:extLst>
          </p:cNvPr>
          <p:cNvSpPr txBox="1"/>
          <p:nvPr/>
        </p:nvSpPr>
        <p:spPr bwMode="auto">
          <a:xfrm>
            <a:off x="432579" y="6364221"/>
            <a:ext cx="89603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b" anchorCtr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Rohr. Leukemia. 2016; 30:1062. Zhang. Blood. 2019;134:3978. Lio. Blood. 2019;134:1487. Fukumoto. Cancer Sci. 2018:109; 490.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70" name="Resim 69">
            <a:extLst>
              <a:ext uri="{FF2B5EF4-FFF2-40B4-BE49-F238E27FC236}">
                <a16:creationId xmlns:a16="http://schemas.microsoft.com/office/drawing/2014/main" id="{CA4B32C5-157F-4D8C-539E-9DA769245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759" y="1115591"/>
            <a:ext cx="6997541" cy="3678382"/>
          </a:xfrm>
          <a:prstGeom prst="rect">
            <a:avLst/>
          </a:prstGeom>
        </p:spPr>
      </p:pic>
      <p:grpSp>
        <p:nvGrpSpPr>
          <p:cNvPr id="71" name="Group 3">
            <a:extLst>
              <a:ext uri="{FF2B5EF4-FFF2-40B4-BE49-F238E27FC236}">
                <a16:creationId xmlns:a16="http://schemas.microsoft.com/office/drawing/2014/main" id="{6B4FE54B-C4EA-57CF-96ED-D1E8D621D7BC}"/>
              </a:ext>
            </a:extLst>
          </p:cNvPr>
          <p:cNvGrpSpPr/>
          <p:nvPr/>
        </p:nvGrpSpPr>
        <p:grpSpPr>
          <a:xfrm>
            <a:off x="6797198" y="1997577"/>
            <a:ext cx="5394802" cy="4266401"/>
            <a:chOff x="679663" y="1977898"/>
            <a:chExt cx="5394802" cy="4266401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8199F6F-D82F-0C22-8821-497249F4BFAB}"/>
                </a:ext>
              </a:extLst>
            </p:cNvPr>
            <p:cNvSpPr/>
            <p:nvPr/>
          </p:nvSpPr>
          <p:spPr bwMode="auto">
            <a:xfrm>
              <a:off x="1683327" y="1977898"/>
              <a:ext cx="3408216" cy="3408216"/>
            </a:xfrm>
            <a:prstGeom prst="ellipse">
              <a:avLst/>
            </a:prstGeom>
            <a:solidFill>
              <a:srgbClr val="015873">
                <a:alpha val="50196"/>
              </a:srgbClr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620C2007-1237-E872-960D-E79B31D1530D}"/>
                </a:ext>
              </a:extLst>
            </p:cNvPr>
            <p:cNvSpPr/>
            <p:nvPr/>
          </p:nvSpPr>
          <p:spPr bwMode="auto">
            <a:xfrm>
              <a:off x="679663" y="2836083"/>
              <a:ext cx="3408216" cy="3408216"/>
            </a:xfrm>
            <a:prstGeom prst="ellipse">
              <a:avLst/>
            </a:prstGeom>
            <a:solidFill>
              <a:schemeClr val="accent4">
                <a:alpha val="50196"/>
              </a:schemeClr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5BD03510-8922-8AE4-CA40-2FD6C6444693}"/>
                </a:ext>
              </a:extLst>
            </p:cNvPr>
            <p:cNvSpPr/>
            <p:nvPr/>
          </p:nvSpPr>
          <p:spPr bwMode="auto">
            <a:xfrm>
              <a:off x="2588672" y="2826524"/>
              <a:ext cx="3408216" cy="3408216"/>
            </a:xfrm>
            <a:prstGeom prst="ellipse">
              <a:avLst/>
            </a:prstGeom>
            <a:solidFill>
              <a:schemeClr val="accent3">
                <a:alpha val="50196"/>
              </a:schemeClr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5" name="TextBox 18">
              <a:extLst>
                <a:ext uri="{FF2B5EF4-FFF2-40B4-BE49-F238E27FC236}">
                  <a16:creationId xmlns:a16="http://schemas.microsoft.com/office/drawing/2014/main" id="{9B5D9F34-AE48-BB1A-33D1-EE55574A24A2}"/>
                </a:ext>
              </a:extLst>
            </p:cNvPr>
            <p:cNvSpPr txBox="1"/>
            <p:nvPr/>
          </p:nvSpPr>
          <p:spPr bwMode="auto">
            <a:xfrm>
              <a:off x="2477835" y="2214163"/>
              <a:ext cx="18149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AITL</a:t>
              </a:r>
            </a:p>
          </p:txBody>
        </p:sp>
        <p:sp>
          <p:nvSpPr>
            <p:cNvPr id="76" name="TextBox 19">
              <a:extLst>
                <a:ext uri="{FF2B5EF4-FFF2-40B4-BE49-F238E27FC236}">
                  <a16:creationId xmlns:a16="http://schemas.microsoft.com/office/drawing/2014/main" id="{A5BC5305-7B77-A41A-D4C4-DCD9F03E5331}"/>
                </a:ext>
              </a:extLst>
            </p:cNvPr>
            <p:cNvSpPr txBox="1"/>
            <p:nvPr/>
          </p:nvSpPr>
          <p:spPr bwMode="auto">
            <a:xfrm>
              <a:off x="895560" y="5175702"/>
              <a:ext cx="181494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Follicular T-cell lymphoma</a:t>
              </a:r>
            </a:p>
          </p:txBody>
        </p:sp>
        <p:sp>
          <p:nvSpPr>
            <p:cNvPr id="77" name="TextBox 20">
              <a:extLst>
                <a:ext uri="{FF2B5EF4-FFF2-40B4-BE49-F238E27FC236}">
                  <a16:creationId xmlns:a16="http://schemas.microsoft.com/office/drawing/2014/main" id="{E59607CE-EA92-5B20-9645-08FB5F514A9D}"/>
                </a:ext>
              </a:extLst>
            </p:cNvPr>
            <p:cNvSpPr txBox="1"/>
            <p:nvPr/>
          </p:nvSpPr>
          <p:spPr bwMode="auto">
            <a:xfrm>
              <a:off x="4259520" y="5228527"/>
              <a:ext cx="18149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PTCL</a:t>
              </a:r>
              <a:r>
                <a:rPr kumimoji="0" lang="en-US" sz="1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FH</a:t>
              </a:r>
            </a:p>
          </p:txBody>
        </p:sp>
        <p:sp>
          <p:nvSpPr>
            <p:cNvPr id="78" name="TextBox 21">
              <a:extLst>
                <a:ext uri="{FF2B5EF4-FFF2-40B4-BE49-F238E27FC236}">
                  <a16:creationId xmlns:a16="http://schemas.microsoft.com/office/drawing/2014/main" id="{7B155055-96F7-AA63-07A3-28CBF38E36D6}"/>
                </a:ext>
              </a:extLst>
            </p:cNvPr>
            <p:cNvSpPr txBox="1"/>
            <p:nvPr/>
          </p:nvSpPr>
          <p:spPr bwMode="auto">
            <a:xfrm>
              <a:off x="2479963" y="3657893"/>
              <a:ext cx="1814945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IDH2</a:t>
              </a:r>
              <a:b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RHOA</a:t>
              </a:r>
              <a:b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TET2</a:t>
              </a:r>
              <a:b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EZH1/2</a:t>
              </a:r>
              <a:b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DNMT3A</a:t>
              </a:r>
              <a:endParaRPr kumimoji="0" lang="en-US" sz="1800" b="1" i="1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79" name="TextBox 14">
            <a:extLst>
              <a:ext uri="{FF2B5EF4-FFF2-40B4-BE49-F238E27FC236}">
                <a16:creationId xmlns:a16="http://schemas.microsoft.com/office/drawing/2014/main" id="{1651B488-E217-85F3-7E51-C136A6CBCEBF}"/>
              </a:ext>
            </a:extLst>
          </p:cNvPr>
          <p:cNvSpPr txBox="1"/>
          <p:nvPr/>
        </p:nvSpPr>
        <p:spPr>
          <a:xfrm>
            <a:off x="1022597" y="4425229"/>
            <a:ext cx="56029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WHO 2017 Yeni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Kategori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- “AITL and TFH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orjinli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nodal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lenfomalar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2022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güncelleme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sınıflandırması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 alt tip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tek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kategoride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042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Mor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</TotalTime>
  <Words>4747</Words>
  <Application>Microsoft Office PowerPoint</Application>
  <PresentationFormat>Geniş ekran</PresentationFormat>
  <Paragraphs>707</Paragraphs>
  <Slides>51</Slides>
  <Notes>28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10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51</vt:i4>
      </vt:variant>
    </vt:vector>
  </HeadingPairs>
  <TitlesOfParts>
    <vt:vector size="62" baseType="lpstr">
      <vt:lpstr>AdvOT333dc5e5</vt:lpstr>
      <vt:lpstr>Arial</vt:lpstr>
      <vt:lpstr>BlinkMacSystemFont</vt:lpstr>
      <vt:lpstr>Calibri</vt:lpstr>
      <vt:lpstr>Calibri Light</vt:lpstr>
      <vt:lpstr>Open Sans</vt:lpstr>
      <vt:lpstr>TitilliumText22L Lt</vt:lpstr>
      <vt:lpstr>Trebuchet MS</vt:lpstr>
      <vt:lpstr>URWPalladioL</vt:lpstr>
      <vt:lpstr>Wingdings</vt:lpstr>
      <vt:lpstr>Office Teması</vt:lpstr>
      <vt:lpstr>Relaps-refrakter periferik T hücreli lenfomalar:  alt gruplar ve tedavileri</vt:lpstr>
      <vt:lpstr>T hücreli lenfomalar</vt:lpstr>
      <vt:lpstr>PowerPoint Sunusu</vt:lpstr>
      <vt:lpstr>PowerPoint Sunusu</vt:lpstr>
      <vt:lpstr>PowerPoint Sunusu</vt:lpstr>
      <vt:lpstr>WHO T-Hücreli Lenfoma Sınıflandırılması (2016)</vt:lpstr>
      <vt:lpstr>PowerPoint Sunusu</vt:lpstr>
      <vt:lpstr>WHO T-Hücreli Lenfoma Sınıflandırması: 2022</vt:lpstr>
      <vt:lpstr>T-Foliküler Helper T-Hücreli Lenfomalarda</vt:lpstr>
      <vt:lpstr>PowerPoint Sunusu</vt:lpstr>
      <vt:lpstr>PowerPoint Sunusu</vt:lpstr>
      <vt:lpstr>PowerPoint Sunusu</vt:lpstr>
      <vt:lpstr>PowerPoint Sunusu</vt:lpstr>
      <vt:lpstr>Prognoz: PTHL’da PFS Düşüktür.</vt:lpstr>
      <vt:lpstr>PTHL birinci basamak tedavi</vt:lpstr>
      <vt:lpstr>R/R PTHL tedavi</vt:lpstr>
      <vt:lpstr>Direnç mekanizmaları</vt:lpstr>
      <vt:lpstr>R/R PTHL Tedavisinde Kullanılan Konvansiyonel Kombinasyon Kemoterapiler</vt:lpstr>
      <vt:lpstr>PowerPoint Sunusu</vt:lpstr>
      <vt:lpstr>R/R PTHL tedavi</vt:lpstr>
      <vt:lpstr>Brentixumab vedotin</vt:lpstr>
      <vt:lpstr>Brentixumab vedotin</vt:lpstr>
      <vt:lpstr>Epigenetik düzenleyiciler  (HDAC inhibitörleri, hipometile edici ajanlar)</vt:lpstr>
      <vt:lpstr>HDAC inhibitörleri </vt:lpstr>
      <vt:lpstr>HDAC İnhibitörleri: THL Tedavisinde Kullanılanlar</vt:lpstr>
      <vt:lpstr>BELIEF: BELİNOSTAT Temel Çalışması</vt:lpstr>
      <vt:lpstr>BELIEF: Hasta Karakteristikleri</vt:lpstr>
      <vt:lpstr>BELIEF: Primer Sonlanım Noktası Sonuçları</vt:lpstr>
      <vt:lpstr>BELİNOSTAT: Alt Tiplere Göre Etkinlik Değerlendirmesi</vt:lpstr>
      <vt:lpstr>BELİNOSTAT: Tolerasyon</vt:lpstr>
      <vt:lpstr>BELİNOSTAT: Türkiye Gerçek Yaşam Verisi</vt:lpstr>
      <vt:lpstr>Anti-folat tedaviler (Pralatrexat)</vt:lpstr>
      <vt:lpstr>PowerPoint Sunusu</vt:lpstr>
      <vt:lpstr>PowerPoint Sunusu</vt:lpstr>
      <vt:lpstr>PowerPoint Sunusu</vt:lpstr>
      <vt:lpstr>PowerPoint Sunusu</vt:lpstr>
      <vt:lpstr>PowerPoint Sunusu</vt:lpstr>
      <vt:lpstr> HAVUZLANMIŞ ANALİZ: SONUÇLAR</vt:lpstr>
      <vt:lpstr>PowerPoint Sunusu</vt:lpstr>
      <vt:lpstr>COMPLETE Çalışması: Tek Ajan vs Konvansiyonel Kombinasyon Kemoterapileri</vt:lpstr>
      <vt:lpstr>COMPLETE Çalışma Sonuçları </vt:lpstr>
      <vt:lpstr>PowerPoint Sunusu</vt:lpstr>
      <vt:lpstr>PowerPoint Sunusu</vt:lpstr>
      <vt:lpstr>PowerPoint Sunusu</vt:lpstr>
      <vt:lpstr>PowerPoint Sunusu</vt:lpstr>
      <vt:lpstr>Diğerleri</vt:lpstr>
      <vt:lpstr>CAR-T</vt:lpstr>
      <vt:lpstr>Onkolitik viral terapi</vt:lpstr>
      <vt:lpstr>PowerPoint Sunusu</vt:lpstr>
      <vt:lpstr>PowerPoint Sunusu</vt:lpstr>
      <vt:lpstr>BELİNOSTAT: Uygulama Dozu ve Şeması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Funda Tanrıkulu</dc:creator>
  <cp:lastModifiedBy>Funda Tanrıkulu</cp:lastModifiedBy>
  <cp:revision>86</cp:revision>
  <dcterms:created xsi:type="dcterms:W3CDTF">2025-04-22T04:48:51Z</dcterms:created>
  <dcterms:modified xsi:type="dcterms:W3CDTF">2025-04-26T03:27:40Z</dcterms:modified>
</cp:coreProperties>
</file>